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273" r:id="rId4"/>
    <p:sldId id="274" r:id="rId5"/>
    <p:sldId id="285" r:id="rId6"/>
    <p:sldId id="275" r:id="rId7"/>
    <p:sldId id="278" r:id="rId8"/>
    <p:sldId id="280" r:id="rId9"/>
    <p:sldId id="281" r:id="rId10"/>
    <p:sldId id="260" r:id="rId11"/>
    <p:sldId id="279" r:id="rId12"/>
    <p:sldId id="268" r:id="rId13"/>
    <p:sldId id="283" r:id="rId14"/>
    <p:sldId id="276" r:id="rId15"/>
    <p:sldId id="284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AE4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bagdanceva\AppData\Local\Microsoft\Windows\Temporary%20Internet%20Files\Content.Outlook\780ZH010\&#1050;&#1086;&#1087;&#1080;&#1103;%20&#1055;&#1088;&#1080;&#1083;%20%202_&#1057;&#1088;&#1077;&#1076;&#1085;&#1077;&#1074;&#1079;&#1074;&#1077;&#1096;&#1077;&#1085;&#1085;&#1099;&#1077;%20&#1090;&#1072;&#1088;&#1080;&#1092;&#1099;%20&#1058;&#1057;%202017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bagdanceva\AppData\Local\Microsoft\Windows\Temporary%20Internet%20Files\Content.Outlook\780ZH010\&#1055;&#1088;&#1080;&#1083;%20%202_&#1057;&#1088;&#1077;&#1076;&#1085;&#1077;&#1074;&#1079;&#1074;&#1077;&#1096;&#1077;&#1085;&#1085;&#1099;&#1077;%20&#1090;&#1072;&#1088;&#1080;&#1092;&#1099;%20&#1042;&#1057;%20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sdudkin.AM\Documents\&#1089;&#1073;&#1099;&#1090;&#1099;\&#1050;%20&#1088;&#1077;&#1075;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0416778224007136"/>
          <c:y val="0.011976047904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469601074792369"/>
          <c:y val="0.0108481777674159"/>
          <c:w val="0.936067728290017"/>
          <c:h val="0.557383795364879"/>
        </c:manualLayout>
      </c:layout>
      <c:barChart>
        <c:barDir val="col"/>
        <c:grouping val="clustered"/>
        <c:varyColors val="0"/>
        <c:ser>
          <c:idx val="0"/>
          <c:order val="0"/>
          <c:tx>
            <c:v>руб./Гкал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cat>
            <c:strRef>
              <c:f>'[Копия Прил  2_Средневзвешенные тарифы ТС 2017.xlsx]субъекты  (2)'!$B$7:$B$92</c:f>
              <c:strCache>
                <c:ptCount val="86"/>
                <c:pt idx="0">
                  <c:v>Чукотский автономный округ</c:v>
                </c:pt>
                <c:pt idx="1">
                  <c:v>Камчатский край</c:v>
                </c:pt>
                <c:pt idx="2">
                  <c:v>Магаданская область</c:v>
                </c:pt>
                <c:pt idx="3">
                  <c:v>г.Байконур</c:v>
                </c:pt>
                <c:pt idx="4">
                  <c:v>Республика Саха (Якутия)</c:v>
                </c:pt>
                <c:pt idx="5">
                  <c:v>Ненецкий автономный округ</c:v>
                </c:pt>
                <c:pt idx="6">
                  <c:v>Ямало-Ненецкий автономный округ</c:v>
                </c:pt>
                <c:pt idx="7">
                  <c:v>Мурманская область</c:v>
                </c:pt>
                <c:pt idx="8">
                  <c:v>Приморский край</c:v>
                </c:pt>
                <c:pt idx="9">
                  <c:v>Республика Алтай</c:v>
                </c:pt>
                <c:pt idx="10">
                  <c:v>Сахалинская область</c:v>
                </c:pt>
                <c:pt idx="11">
                  <c:v>Еврейская автономная область</c:v>
                </c:pt>
                <c:pt idx="12">
                  <c:v>Республика Карелия</c:v>
                </c:pt>
                <c:pt idx="13">
                  <c:v>Республика Крым</c:v>
                </c:pt>
                <c:pt idx="14">
                  <c:v>Республика Адыгея</c:v>
                </c:pt>
                <c:pt idx="15">
                  <c:v>Амурская область</c:v>
                </c:pt>
                <c:pt idx="16">
                  <c:v>Смоленская область</c:v>
                </c:pt>
                <c:pt idx="17">
                  <c:v>Краснодарский край</c:v>
                </c:pt>
                <c:pt idx="18">
                  <c:v>Карачаево-Черкесская республика</c:v>
                </c:pt>
                <c:pt idx="19">
                  <c:v>Псковская область</c:v>
                </c:pt>
                <c:pt idx="20">
                  <c:v>Калининградская область</c:v>
                </c:pt>
                <c:pt idx="21">
                  <c:v>Хабаровский край</c:v>
                </c:pt>
                <c:pt idx="22">
                  <c:v>Брянская область</c:v>
                </c:pt>
                <c:pt idx="23">
                  <c:v>Владимирская область</c:v>
                </c:pt>
                <c:pt idx="24">
                  <c:v>Астраханская область</c:v>
                </c:pt>
                <c:pt idx="25">
                  <c:v>Курганская область</c:v>
                </c:pt>
                <c:pt idx="26">
                  <c:v>Ростовская область</c:v>
                </c:pt>
                <c:pt idx="27">
                  <c:v>Республика Калмыкия</c:v>
                </c:pt>
                <c:pt idx="28">
                  <c:v>Ивановская область</c:v>
                </c:pt>
                <c:pt idx="29">
                  <c:v>г.Севастополь</c:v>
                </c:pt>
                <c:pt idx="30">
                  <c:v>Костромская область</c:v>
                </c:pt>
                <c:pt idx="31">
                  <c:v>Московская область</c:v>
                </c:pt>
                <c:pt idx="32">
                  <c:v>Ленинградская область</c:v>
                </c:pt>
                <c:pt idx="33">
                  <c:v>Архангельская область</c:v>
                </c:pt>
                <c:pt idx="34">
                  <c:v>Республика Коми</c:v>
                </c:pt>
                <c:pt idx="35">
                  <c:v>Нижегородская область</c:v>
                </c:pt>
                <c:pt idx="36">
                  <c:v>Республика Марий Эл</c:v>
                </c:pt>
                <c:pt idx="37">
                  <c:v>Республика Бурятия</c:v>
                </c:pt>
                <c:pt idx="38">
                  <c:v>г. Москва</c:v>
                </c:pt>
                <c:pt idx="39">
                  <c:v>Забайкальский край</c:v>
                </c:pt>
                <c:pt idx="40">
                  <c:v>г.Санкт-Петербург</c:v>
                </c:pt>
                <c:pt idx="41">
                  <c:v>Тульская область</c:v>
                </c:pt>
                <c:pt idx="42">
                  <c:v>Тамбовская область</c:v>
                </c:pt>
                <c:pt idx="43">
                  <c:v>Калужская область</c:v>
                </c:pt>
                <c:pt idx="44">
                  <c:v>Белгородская область</c:v>
                </c:pt>
                <c:pt idx="45">
                  <c:v>Липецкая область</c:v>
                </c:pt>
                <c:pt idx="46">
                  <c:v>Ставропольский край</c:v>
                </c:pt>
                <c:pt idx="47">
                  <c:v>Рязанская область</c:v>
                </c:pt>
                <c:pt idx="48">
                  <c:v>Новгородская область</c:v>
                </c:pt>
                <c:pt idx="49">
                  <c:v>Красноярский край</c:v>
                </c:pt>
                <c:pt idx="50">
                  <c:v>Волгоградская область</c:v>
                </c:pt>
                <c:pt idx="51">
                  <c:v>Кабардино-Балкарская республика</c:v>
                </c:pt>
                <c:pt idx="52">
                  <c:v>Республика Мордовия</c:v>
                </c:pt>
                <c:pt idx="53">
                  <c:v>Вологодская область</c:v>
                </c:pt>
                <c:pt idx="54">
                  <c:v>Ханты-Мансийский автономный округ</c:v>
                </c:pt>
                <c:pt idx="55">
                  <c:v>Республика Северная Осетия-Алания</c:v>
                </c:pt>
                <c:pt idx="56">
                  <c:v>Ярославская область</c:v>
                </c:pt>
                <c:pt idx="57">
                  <c:v>Тверская область</c:v>
                </c:pt>
                <c:pt idx="58">
                  <c:v>Воронежская область</c:v>
                </c:pt>
                <c:pt idx="59">
                  <c:v>Саратовская область</c:v>
                </c:pt>
                <c:pt idx="60">
                  <c:v>Алтайский край</c:v>
                </c:pt>
                <c:pt idx="61">
                  <c:v>Томская область</c:v>
                </c:pt>
                <c:pt idx="62">
                  <c:v>Орловская область</c:v>
                </c:pt>
                <c:pt idx="63">
                  <c:v>Кировская область</c:v>
                </c:pt>
                <c:pt idx="64">
                  <c:v>Курская область</c:v>
                </c:pt>
                <c:pt idx="65">
                  <c:v>Ульяновская область</c:v>
                </c:pt>
                <c:pt idx="66">
                  <c:v>Республика Башкортостан</c:v>
                </c:pt>
                <c:pt idx="67">
                  <c:v>Республика Тыва</c:v>
                </c:pt>
                <c:pt idx="68">
                  <c:v>Пермский край</c:v>
                </c:pt>
                <c:pt idx="69">
                  <c:v>Удмуртская республика</c:v>
                </c:pt>
                <c:pt idx="70">
                  <c:v>Пензенская область</c:v>
                </c:pt>
                <c:pt idx="71">
                  <c:v>Республика Хакасия</c:v>
                </c:pt>
                <c:pt idx="72">
                  <c:v>Самарская область</c:v>
                </c:pt>
                <c:pt idx="73">
                  <c:v>Омская область</c:v>
                </c:pt>
                <c:pt idx="74">
                  <c:v>Республика Ингушетия</c:v>
                </c:pt>
                <c:pt idx="75">
                  <c:v>Оренбургская область</c:v>
                </c:pt>
                <c:pt idx="76">
                  <c:v>Кемеровская область</c:v>
                </c:pt>
                <c:pt idx="77">
                  <c:v>Свердловская область</c:v>
                </c:pt>
                <c:pt idx="78">
                  <c:v>Республика Татарстан</c:v>
                </c:pt>
                <c:pt idx="79">
                  <c:v>Челябинская область</c:v>
                </c:pt>
                <c:pt idx="80">
                  <c:v>Чеченская республика</c:v>
                </c:pt>
                <c:pt idx="81">
                  <c:v>Чувашская республика</c:v>
                </c:pt>
                <c:pt idx="82">
                  <c:v>Новосибирская область</c:v>
                </c:pt>
                <c:pt idx="83">
                  <c:v>Иркутская область</c:v>
                </c:pt>
                <c:pt idx="84">
                  <c:v>Тюменская область</c:v>
                </c:pt>
                <c:pt idx="85">
                  <c:v>Республика Дагестан</c:v>
                </c:pt>
              </c:strCache>
            </c:strRef>
          </c:cat>
          <c:val>
            <c:numRef>
              <c:f>'[Копия Прил  2_Средневзвешенные тарифы ТС 2017.xlsx]субъекты  (2)'!$D$7:$D$92</c:f>
              <c:numCache>
                <c:formatCode>#,##0.00</c:formatCode>
                <c:ptCount val="86"/>
                <c:pt idx="0">
                  <c:v>7050.603</c:v>
                </c:pt>
                <c:pt idx="1">
                  <c:v>5493.177000000001</c:v>
                </c:pt>
                <c:pt idx="2">
                  <c:v>4884.568</c:v>
                </c:pt>
                <c:pt idx="3">
                  <c:v>4486.569</c:v>
                </c:pt>
                <c:pt idx="4">
                  <c:v>4344.895</c:v>
                </c:pt>
                <c:pt idx="5">
                  <c:v>4021.854</c:v>
                </c:pt>
                <c:pt idx="6" formatCode="General">
                  <c:v>3219.428</c:v>
                </c:pt>
                <c:pt idx="7">
                  <c:v>2878.979</c:v>
                </c:pt>
                <c:pt idx="8">
                  <c:v>2761.602</c:v>
                </c:pt>
                <c:pt idx="9">
                  <c:v>2677.435</c:v>
                </c:pt>
                <c:pt idx="10">
                  <c:v>2507.661</c:v>
                </c:pt>
                <c:pt idx="11">
                  <c:v>2455.292</c:v>
                </c:pt>
                <c:pt idx="12">
                  <c:v>2177.95</c:v>
                </c:pt>
                <c:pt idx="13">
                  <c:v>2090.163</c:v>
                </c:pt>
                <c:pt idx="14">
                  <c:v>2060.679</c:v>
                </c:pt>
                <c:pt idx="15">
                  <c:v>2058.038</c:v>
                </c:pt>
                <c:pt idx="16">
                  <c:v>2039.655</c:v>
                </c:pt>
                <c:pt idx="17">
                  <c:v>2020.563</c:v>
                </c:pt>
                <c:pt idx="18">
                  <c:v>2010.266</c:v>
                </c:pt>
                <c:pt idx="19">
                  <c:v>1973.813</c:v>
                </c:pt>
                <c:pt idx="20">
                  <c:v>1956.228</c:v>
                </c:pt>
                <c:pt idx="21">
                  <c:v>1945.093</c:v>
                </c:pt>
                <c:pt idx="22">
                  <c:v>1929.371</c:v>
                </c:pt>
                <c:pt idx="23">
                  <c:v>1888.792</c:v>
                </c:pt>
                <c:pt idx="24">
                  <c:v>1847.368</c:v>
                </c:pt>
                <c:pt idx="25">
                  <c:v>1838.853</c:v>
                </c:pt>
                <c:pt idx="26">
                  <c:v>1830.634</c:v>
                </c:pt>
                <c:pt idx="27">
                  <c:v>1821.801</c:v>
                </c:pt>
                <c:pt idx="28">
                  <c:v>1813.589</c:v>
                </c:pt>
                <c:pt idx="29">
                  <c:v>1811.181</c:v>
                </c:pt>
                <c:pt idx="30">
                  <c:v>1797.16</c:v>
                </c:pt>
                <c:pt idx="31">
                  <c:v>1786.554</c:v>
                </c:pt>
                <c:pt idx="32">
                  <c:v>1783.583</c:v>
                </c:pt>
                <c:pt idx="33">
                  <c:v>1783.179</c:v>
                </c:pt>
                <c:pt idx="34">
                  <c:v>1782.755</c:v>
                </c:pt>
                <c:pt idx="35">
                  <c:v>1778.329</c:v>
                </c:pt>
                <c:pt idx="36">
                  <c:v>1746.341</c:v>
                </c:pt>
                <c:pt idx="37">
                  <c:v>1741.341</c:v>
                </c:pt>
                <c:pt idx="38">
                  <c:v>1737.832</c:v>
                </c:pt>
                <c:pt idx="39">
                  <c:v>1719.85</c:v>
                </c:pt>
                <c:pt idx="40">
                  <c:v>1716.578</c:v>
                </c:pt>
                <c:pt idx="41">
                  <c:v>1693.394</c:v>
                </c:pt>
                <c:pt idx="42">
                  <c:v>1652.557</c:v>
                </c:pt>
                <c:pt idx="43">
                  <c:v>1639.023</c:v>
                </c:pt>
                <c:pt idx="44">
                  <c:v>1638.08</c:v>
                </c:pt>
                <c:pt idx="45">
                  <c:v>1627.961</c:v>
                </c:pt>
                <c:pt idx="46">
                  <c:v>1621.002</c:v>
                </c:pt>
                <c:pt idx="47">
                  <c:v>1617.906</c:v>
                </c:pt>
                <c:pt idx="48">
                  <c:v>1579.363</c:v>
                </c:pt>
                <c:pt idx="49">
                  <c:v>1577.285</c:v>
                </c:pt>
                <c:pt idx="50">
                  <c:v>1565.013</c:v>
                </c:pt>
                <c:pt idx="51">
                  <c:v>1554.855</c:v>
                </c:pt>
                <c:pt idx="52">
                  <c:v>1546.501</c:v>
                </c:pt>
                <c:pt idx="53">
                  <c:v>1545.102</c:v>
                </c:pt>
                <c:pt idx="54">
                  <c:v>1539.448</c:v>
                </c:pt>
                <c:pt idx="55">
                  <c:v>1531.734</c:v>
                </c:pt>
                <c:pt idx="56" formatCode="General">
                  <c:v>1524.477</c:v>
                </c:pt>
                <c:pt idx="57">
                  <c:v>1518.0</c:v>
                </c:pt>
                <c:pt idx="58">
                  <c:v>1507.734</c:v>
                </c:pt>
                <c:pt idx="59">
                  <c:v>1506.798</c:v>
                </c:pt>
                <c:pt idx="60">
                  <c:v>1496.69</c:v>
                </c:pt>
                <c:pt idx="61">
                  <c:v>1494.917</c:v>
                </c:pt>
                <c:pt idx="62">
                  <c:v>1478.148</c:v>
                </c:pt>
                <c:pt idx="63">
                  <c:v>1417.331</c:v>
                </c:pt>
                <c:pt idx="64">
                  <c:v>1411.327</c:v>
                </c:pt>
                <c:pt idx="65">
                  <c:v>1410.623</c:v>
                </c:pt>
                <c:pt idx="66">
                  <c:v>1403.837</c:v>
                </c:pt>
                <c:pt idx="67">
                  <c:v>1400.791</c:v>
                </c:pt>
                <c:pt idx="68">
                  <c:v>1391.174</c:v>
                </c:pt>
                <c:pt idx="69">
                  <c:v>1382.769</c:v>
                </c:pt>
                <c:pt idx="70">
                  <c:v>1368.78</c:v>
                </c:pt>
                <c:pt idx="71">
                  <c:v>1335.171</c:v>
                </c:pt>
                <c:pt idx="72">
                  <c:v>1320.635</c:v>
                </c:pt>
                <c:pt idx="73">
                  <c:v>1316.791</c:v>
                </c:pt>
                <c:pt idx="74">
                  <c:v>1312.848</c:v>
                </c:pt>
                <c:pt idx="75">
                  <c:v>1294.852</c:v>
                </c:pt>
                <c:pt idx="76">
                  <c:v>1292.388</c:v>
                </c:pt>
                <c:pt idx="77">
                  <c:v>1291.836</c:v>
                </c:pt>
                <c:pt idx="78">
                  <c:v>1277.564</c:v>
                </c:pt>
                <c:pt idx="79">
                  <c:v>1256.491</c:v>
                </c:pt>
                <c:pt idx="80">
                  <c:v>1239.341</c:v>
                </c:pt>
                <c:pt idx="81">
                  <c:v>1218.19</c:v>
                </c:pt>
                <c:pt idx="82">
                  <c:v>1158.043</c:v>
                </c:pt>
                <c:pt idx="83">
                  <c:v>1147.384</c:v>
                </c:pt>
                <c:pt idx="84">
                  <c:v>1117.025</c:v>
                </c:pt>
                <c:pt idx="85">
                  <c:v>1058.699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8315008"/>
        <c:axId val="1158318032"/>
      </c:barChart>
      <c:catAx>
        <c:axId val="115831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8318032"/>
        <c:crosses val="autoZero"/>
        <c:auto val="1"/>
        <c:lblAlgn val="ctr"/>
        <c:lblOffset val="100"/>
        <c:noMultiLvlLbl val="0"/>
      </c:catAx>
      <c:valAx>
        <c:axId val="115831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831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00421487174617071"/>
          <c:y val="0.007472984340080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191938273633"/>
          <c:y val="0.0583892617449665"/>
          <c:w val="0.885262259120861"/>
          <c:h val="0.625692895770579"/>
        </c:manualLayout>
      </c:layout>
      <c:barChart>
        <c:barDir val="col"/>
        <c:grouping val="clustered"/>
        <c:varyColors val="0"/>
        <c:ser>
          <c:idx val="0"/>
          <c:order val="0"/>
          <c:tx>
            <c:v>руб./Гкал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cat>
            <c:strRef>
              <c:f>'[Прил  2_Средневзвешенные тарифы ВС 2017.xlsx]субъекты  (2)'!$B$5:$B$90</c:f>
              <c:strCache>
                <c:ptCount val="86"/>
                <c:pt idx="0">
                  <c:v>Чукотский автономный округ</c:v>
                </c:pt>
                <c:pt idx="1">
                  <c:v>Ямало-Ненецкий автономный округ</c:v>
                </c:pt>
                <c:pt idx="2">
                  <c:v>Ненецкий автономный округ</c:v>
                </c:pt>
                <c:pt idx="3">
                  <c:v>Республика Саха (Якутия)</c:v>
                </c:pt>
                <c:pt idx="4">
                  <c:v>г.Байконур</c:v>
                </c:pt>
                <c:pt idx="5">
                  <c:v>Сахалинская область</c:v>
                </c:pt>
                <c:pt idx="6">
                  <c:v>Республика Алтай</c:v>
                </c:pt>
                <c:pt idx="7">
                  <c:v>Архангельская область</c:v>
                </c:pt>
                <c:pt idx="8">
                  <c:v>Ханты-Мансийский автономный округ</c:v>
                </c:pt>
                <c:pt idx="9">
                  <c:v>Ставропольский край</c:v>
                </c:pt>
                <c:pt idx="10">
                  <c:v>Республика Калмыкия</c:v>
                </c:pt>
                <c:pt idx="11">
                  <c:v>Республика Коми</c:v>
                </c:pt>
                <c:pt idx="12">
                  <c:v>Томская область</c:v>
                </c:pt>
                <c:pt idx="13">
                  <c:v>Ростовская область</c:v>
                </c:pt>
                <c:pt idx="14">
                  <c:v>Республика Карелия</c:v>
                </c:pt>
                <c:pt idx="15">
                  <c:v>Краснодарский край</c:v>
                </c:pt>
                <c:pt idx="16">
                  <c:v>Новгородская область</c:v>
                </c:pt>
                <c:pt idx="17">
                  <c:v>Хабаровский край</c:v>
                </c:pt>
                <c:pt idx="18">
                  <c:v>Ленинградская область</c:v>
                </c:pt>
                <c:pt idx="19">
                  <c:v>Республика Крым</c:v>
                </c:pt>
                <c:pt idx="20">
                  <c:v>Тюменская область</c:v>
                </c:pt>
                <c:pt idx="21">
                  <c:v>Камчатский край</c:v>
                </c:pt>
                <c:pt idx="22">
                  <c:v>г. Севастополь</c:v>
                </c:pt>
                <c:pt idx="23">
                  <c:v>г. Москва</c:v>
                </c:pt>
                <c:pt idx="24">
                  <c:v>Забайкальский край</c:v>
                </c:pt>
                <c:pt idx="25">
                  <c:v>Курганская область</c:v>
                </c:pt>
                <c:pt idx="26">
                  <c:v>г.Санкт-Петербург</c:v>
                </c:pt>
                <c:pt idx="27">
                  <c:v>Амурская область</c:v>
                </c:pt>
                <c:pt idx="28">
                  <c:v>Магаданская область</c:v>
                </c:pt>
                <c:pt idx="29">
                  <c:v>Псковская область</c:v>
                </c:pt>
                <c:pt idx="30">
                  <c:v>Костромская область</c:v>
                </c:pt>
                <c:pt idx="31">
                  <c:v>Приморский край</c:v>
                </c:pt>
                <c:pt idx="32">
                  <c:v>Астраханская область</c:v>
                </c:pt>
                <c:pt idx="33">
                  <c:v>Владимирская область</c:v>
                </c:pt>
                <c:pt idx="34">
                  <c:v>Пермский край</c:v>
                </c:pt>
                <c:pt idx="35">
                  <c:v>Московская область</c:v>
                </c:pt>
                <c:pt idx="36">
                  <c:v>Смоленская область</c:v>
                </c:pt>
                <c:pt idx="37">
                  <c:v>Республика Мордовия</c:v>
                </c:pt>
                <c:pt idx="38">
                  <c:v>Оренбургская область</c:v>
                </c:pt>
                <c:pt idx="39">
                  <c:v>Вологодская область</c:v>
                </c:pt>
                <c:pt idx="40">
                  <c:v>Курская область</c:v>
                </c:pt>
                <c:pt idx="41">
                  <c:v>Белгородская область</c:v>
                </c:pt>
                <c:pt idx="42">
                  <c:v>Рязанская область</c:v>
                </c:pt>
                <c:pt idx="43">
                  <c:v>Еврейская автономная область</c:v>
                </c:pt>
                <c:pt idx="44">
                  <c:v>Калужская область</c:v>
                </c:pt>
                <c:pt idx="45">
                  <c:v>Ярославская область</c:v>
                </c:pt>
                <c:pt idx="46">
                  <c:v>Брянская область</c:v>
                </c:pt>
                <c:pt idx="47">
                  <c:v>Ивановская область</c:v>
                </c:pt>
                <c:pt idx="48">
                  <c:v>Ульяновская область</c:v>
                </c:pt>
                <c:pt idx="49">
                  <c:v>Калининградская область</c:v>
                </c:pt>
                <c:pt idx="50">
                  <c:v>Республика Ингушетия</c:v>
                </c:pt>
                <c:pt idx="51">
                  <c:v>Липецкая область</c:v>
                </c:pt>
                <c:pt idx="52">
                  <c:v>Свердловская область</c:v>
                </c:pt>
                <c:pt idx="53">
                  <c:v>Саратовская область</c:v>
                </c:pt>
                <c:pt idx="54">
                  <c:v>Пензенская область</c:v>
                </c:pt>
                <c:pt idx="55">
                  <c:v>Тверская область</c:v>
                </c:pt>
                <c:pt idx="56">
                  <c:v>Карачаево-Черкесская республика</c:v>
                </c:pt>
                <c:pt idx="57">
                  <c:v>Тамбовская область</c:v>
                </c:pt>
                <c:pt idx="58">
                  <c:v>Чеченская республика</c:v>
                </c:pt>
                <c:pt idx="59">
                  <c:v>Республика Татарстан</c:v>
                </c:pt>
                <c:pt idx="60">
                  <c:v>Республика Марий Эл</c:v>
                </c:pt>
                <c:pt idx="61">
                  <c:v>Кировская область</c:v>
                </c:pt>
                <c:pt idx="62">
                  <c:v>Орловская область</c:v>
                </c:pt>
                <c:pt idx="63">
                  <c:v>Челябинская область</c:v>
                </c:pt>
                <c:pt idx="64">
                  <c:v>Кемеровская область</c:v>
                </c:pt>
                <c:pt idx="65">
                  <c:v>Волгоградская область</c:v>
                </c:pt>
                <c:pt idx="66">
                  <c:v>Омская область</c:v>
                </c:pt>
                <c:pt idx="67">
                  <c:v>Республика Бурятия</c:v>
                </c:pt>
                <c:pt idx="68">
                  <c:v>Воронежская область</c:v>
                </c:pt>
                <c:pt idx="69">
                  <c:v>Республика Башкортостан</c:v>
                </c:pt>
                <c:pt idx="70">
                  <c:v>Удмуртская республика</c:v>
                </c:pt>
                <c:pt idx="71">
                  <c:v>Тульская область</c:v>
                </c:pt>
                <c:pt idx="72">
                  <c:v>Республика Адыгея</c:v>
                </c:pt>
                <c:pt idx="73">
                  <c:v>Республика Тыва</c:v>
                </c:pt>
                <c:pt idx="74">
                  <c:v>Мурманская область</c:v>
                </c:pt>
                <c:pt idx="75">
                  <c:v>Чувашская республика</c:v>
                </c:pt>
                <c:pt idx="76">
                  <c:v>Нижегородская область</c:v>
                </c:pt>
                <c:pt idx="77">
                  <c:v>Самарская область</c:v>
                </c:pt>
                <c:pt idx="78">
                  <c:v>Новосибирская область</c:v>
                </c:pt>
                <c:pt idx="79">
                  <c:v>Республика Северная Осетия-Алания</c:v>
                </c:pt>
                <c:pt idx="80">
                  <c:v>Красноярский край</c:v>
                </c:pt>
                <c:pt idx="81">
                  <c:v>Иркутская область</c:v>
                </c:pt>
                <c:pt idx="82">
                  <c:v>Кабардино-Балкарская республика</c:v>
                </c:pt>
                <c:pt idx="83">
                  <c:v>Республика Хакасия</c:v>
                </c:pt>
                <c:pt idx="84">
                  <c:v>Алтайский край</c:v>
                </c:pt>
                <c:pt idx="85">
                  <c:v>Республика Дагестан</c:v>
                </c:pt>
              </c:strCache>
            </c:strRef>
          </c:cat>
          <c:val>
            <c:numRef>
              <c:f>'[Прил  2_Средневзвешенные тарифы ВС 2017.xlsx]субъекты  (2)'!$D$5:$D$90</c:f>
              <c:numCache>
                <c:formatCode>#,##0.00</c:formatCode>
                <c:ptCount val="86"/>
                <c:pt idx="0">
                  <c:v>201.56</c:v>
                </c:pt>
                <c:pt idx="1">
                  <c:v>159.226</c:v>
                </c:pt>
                <c:pt idx="2">
                  <c:v>75.536</c:v>
                </c:pt>
                <c:pt idx="3">
                  <c:v>71.70500000000001</c:v>
                </c:pt>
                <c:pt idx="4">
                  <c:v>59.10100000000001</c:v>
                </c:pt>
                <c:pt idx="5">
                  <c:v>44.257</c:v>
                </c:pt>
                <c:pt idx="6">
                  <c:v>42.176</c:v>
                </c:pt>
                <c:pt idx="7">
                  <c:v>41.35</c:v>
                </c:pt>
                <c:pt idx="8">
                  <c:v>40.355</c:v>
                </c:pt>
                <c:pt idx="9">
                  <c:v>40.21800000000001</c:v>
                </c:pt>
                <c:pt idx="10">
                  <c:v>38.925</c:v>
                </c:pt>
                <c:pt idx="11">
                  <c:v>34.99</c:v>
                </c:pt>
                <c:pt idx="12">
                  <c:v>34.4</c:v>
                </c:pt>
                <c:pt idx="13">
                  <c:v>33.685</c:v>
                </c:pt>
                <c:pt idx="14">
                  <c:v>33.458</c:v>
                </c:pt>
                <c:pt idx="15">
                  <c:v>30.921</c:v>
                </c:pt>
                <c:pt idx="16">
                  <c:v>30.695</c:v>
                </c:pt>
                <c:pt idx="17">
                  <c:v>30.249</c:v>
                </c:pt>
                <c:pt idx="18">
                  <c:v>29.951</c:v>
                </c:pt>
                <c:pt idx="19">
                  <c:v>29.35</c:v>
                </c:pt>
                <c:pt idx="20">
                  <c:v>29.14099999999999</c:v>
                </c:pt>
                <c:pt idx="21">
                  <c:v>29.07</c:v>
                </c:pt>
                <c:pt idx="22">
                  <c:v>28.71</c:v>
                </c:pt>
                <c:pt idx="23">
                  <c:v>28.665</c:v>
                </c:pt>
                <c:pt idx="24">
                  <c:v>28.354</c:v>
                </c:pt>
                <c:pt idx="25">
                  <c:v>27.989</c:v>
                </c:pt>
                <c:pt idx="26">
                  <c:v>27.036</c:v>
                </c:pt>
                <c:pt idx="27">
                  <c:v>26.442</c:v>
                </c:pt>
                <c:pt idx="28">
                  <c:v>26.006</c:v>
                </c:pt>
                <c:pt idx="29">
                  <c:v>25.99</c:v>
                </c:pt>
                <c:pt idx="30">
                  <c:v>25.975</c:v>
                </c:pt>
                <c:pt idx="31">
                  <c:v>25.546</c:v>
                </c:pt>
                <c:pt idx="32">
                  <c:v>25.32100000000001</c:v>
                </c:pt>
                <c:pt idx="33">
                  <c:v>25.159</c:v>
                </c:pt>
                <c:pt idx="34">
                  <c:v>23.251</c:v>
                </c:pt>
                <c:pt idx="35">
                  <c:v>22.836</c:v>
                </c:pt>
                <c:pt idx="36">
                  <c:v>22.597</c:v>
                </c:pt>
                <c:pt idx="37">
                  <c:v>21.702</c:v>
                </c:pt>
                <c:pt idx="38">
                  <c:v>21.395</c:v>
                </c:pt>
                <c:pt idx="39">
                  <c:v>21.31</c:v>
                </c:pt>
                <c:pt idx="40">
                  <c:v>21.014</c:v>
                </c:pt>
                <c:pt idx="41">
                  <c:v>20.86499999999999</c:v>
                </c:pt>
                <c:pt idx="42">
                  <c:v>20.812</c:v>
                </c:pt>
                <c:pt idx="43">
                  <c:v>20.728</c:v>
                </c:pt>
                <c:pt idx="44">
                  <c:v>20.581</c:v>
                </c:pt>
                <c:pt idx="45">
                  <c:v>20.447</c:v>
                </c:pt>
                <c:pt idx="46">
                  <c:v>20.35300000000001</c:v>
                </c:pt>
                <c:pt idx="47">
                  <c:v>20.19600000000001</c:v>
                </c:pt>
                <c:pt idx="48">
                  <c:v>19.877</c:v>
                </c:pt>
                <c:pt idx="49">
                  <c:v>19.815</c:v>
                </c:pt>
                <c:pt idx="50">
                  <c:v>19.687</c:v>
                </c:pt>
                <c:pt idx="51">
                  <c:v>19.596</c:v>
                </c:pt>
                <c:pt idx="52">
                  <c:v>19.529</c:v>
                </c:pt>
                <c:pt idx="53">
                  <c:v>19.221</c:v>
                </c:pt>
                <c:pt idx="54">
                  <c:v>18.873</c:v>
                </c:pt>
                <c:pt idx="55">
                  <c:v>18.795</c:v>
                </c:pt>
                <c:pt idx="56">
                  <c:v>18.524</c:v>
                </c:pt>
                <c:pt idx="57">
                  <c:v>18.282</c:v>
                </c:pt>
                <c:pt idx="58">
                  <c:v>17.948</c:v>
                </c:pt>
                <c:pt idx="59">
                  <c:v>17.945</c:v>
                </c:pt>
                <c:pt idx="60">
                  <c:v>17.85900000000001</c:v>
                </c:pt>
                <c:pt idx="61">
                  <c:v>17.696</c:v>
                </c:pt>
                <c:pt idx="62">
                  <c:v>17.656</c:v>
                </c:pt>
                <c:pt idx="63">
                  <c:v>17.567</c:v>
                </c:pt>
                <c:pt idx="64">
                  <c:v>17.346</c:v>
                </c:pt>
                <c:pt idx="65">
                  <c:v>17.092</c:v>
                </c:pt>
                <c:pt idx="66">
                  <c:v>17.076</c:v>
                </c:pt>
                <c:pt idx="67">
                  <c:v>17.07400000000001</c:v>
                </c:pt>
                <c:pt idx="68">
                  <c:v>16.941</c:v>
                </c:pt>
                <c:pt idx="69">
                  <c:v>16.857</c:v>
                </c:pt>
                <c:pt idx="70">
                  <c:v>16.631</c:v>
                </c:pt>
                <c:pt idx="71">
                  <c:v>16.547</c:v>
                </c:pt>
                <c:pt idx="72">
                  <c:v>16.165</c:v>
                </c:pt>
                <c:pt idx="73">
                  <c:v>16.139</c:v>
                </c:pt>
                <c:pt idx="74">
                  <c:v>16.082</c:v>
                </c:pt>
                <c:pt idx="75">
                  <c:v>15.437</c:v>
                </c:pt>
                <c:pt idx="76">
                  <c:v>15.421</c:v>
                </c:pt>
                <c:pt idx="77">
                  <c:v>15.189</c:v>
                </c:pt>
                <c:pt idx="78">
                  <c:v>15.009</c:v>
                </c:pt>
                <c:pt idx="79">
                  <c:v>14.322</c:v>
                </c:pt>
                <c:pt idx="80">
                  <c:v>13.987</c:v>
                </c:pt>
                <c:pt idx="81">
                  <c:v>13.614</c:v>
                </c:pt>
                <c:pt idx="82">
                  <c:v>12.275</c:v>
                </c:pt>
                <c:pt idx="83">
                  <c:v>11.825</c:v>
                </c:pt>
                <c:pt idx="84">
                  <c:v>9.030000000000001</c:v>
                </c:pt>
                <c:pt idx="85">
                  <c:v>6.026999999999999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612560"/>
        <c:axId val="1175615584"/>
      </c:barChart>
      <c:catAx>
        <c:axId val="117561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5615584"/>
        <c:crosses val="autoZero"/>
        <c:auto val="1"/>
        <c:lblAlgn val="ctr"/>
        <c:lblOffset val="100"/>
        <c:noMultiLvlLbl val="0"/>
      </c:catAx>
      <c:valAx>
        <c:axId val="11756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561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3623595367552"/>
          <c:y val="0.0247008885070497"/>
          <c:w val="0.879603308604037"/>
          <c:h val="0.6580159333991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A9FA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6A9FA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6A9F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66A9F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66A9F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66A9FA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A9FA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66A9FA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66A9FA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Лист2!$B$1:$B$69</c:f>
              <c:strCache>
                <c:ptCount val="69"/>
                <c:pt idx="0">
                  <c:v>Республика Дагестан</c:v>
                </c:pt>
                <c:pt idx="1">
                  <c:v>Новосибирская область</c:v>
                </c:pt>
                <c:pt idx="2">
                  <c:v>Республика Татарстан</c:v>
                </c:pt>
                <c:pt idx="3">
                  <c:v>Челябинская область</c:v>
                </c:pt>
                <c:pt idx="4">
                  <c:v>Тамбовская область</c:v>
                </c:pt>
                <c:pt idx="5">
                  <c:v>Калужская область</c:v>
                </c:pt>
                <c:pt idx="6">
                  <c:v>Чеченская Республика</c:v>
                </c:pt>
                <c:pt idx="7">
                  <c:v>Псковская область</c:v>
                </c:pt>
                <c:pt idx="8">
                  <c:v>Калининградская область</c:v>
                </c:pt>
                <c:pt idx="9">
                  <c:v>Иркутская область</c:v>
                </c:pt>
                <c:pt idx="10">
                  <c:v>Пермский край</c:v>
                </c:pt>
                <c:pt idx="11">
                  <c:v>Липецкая область</c:v>
                </c:pt>
                <c:pt idx="12">
                  <c:v>г.Москва</c:v>
                </c:pt>
                <c:pt idx="13">
                  <c:v>Московская область</c:v>
                </c:pt>
                <c:pt idx="14">
                  <c:v>Ленинградская область</c:v>
                </c:pt>
                <c:pt idx="15">
                  <c:v>Тульская область</c:v>
                </c:pt>
                <c:pt idx="16">
                  <c:v>Республика Северная Осетия-Алания</c:v>
                </c:pt>
                <c:pt idx="17">
                  <c:v>Чувашская республика</c:v>
                </c:pt>
                <c:pt idx="18">
                  <c:v>Кемеровская область</c:v>
                </c:pt>
                <c:pt idx="19">
                  <c:v>Омская область</c:v>
                </c:pt>
                <c:pt idx="20">
                  <c:v>г.Санкт-Петербург</c:v>
                </c:pt>
                <c:pt idx="21">
                  <c:v>Забайкальский край</c:v>
                </c:pt>
                <c:pt idx="22">
                  <c:v>Ивановская область</c:v>
                </c:pt>
                <c:pt idx="23">
                  <c:v>Орловская область</c:v>
                </c:pt>
                <c:pt idx="24">
                  <c:v>Рязанская область</c:v>
                </c:pt>
                <c:pt idx="25">
                  <c:v>Астраханская область</c:v>
                </c:pt>
                <c:pt idx="26">
                  <c:v>Удмуртская республика</c:v>
                </c:pt>
                <c:pt idx="27">
                  <c:v>Ставропольский край</c:v>
                </c:pt>
                <c:pt idx="28">
                  <c:v>Ульяновская область</c:v>
                </c:pt>
                <c:pt idx="29">
                  <c:v>Кировская область</c:v>
                </c:pt>
                <c:pt idx="30">
                  <c:v>Владимирская область</c:v>
                </c:pt>
                <c:pt idx="31">
                  <c:v>Вологодская область</c:v>
                </c:pt>
                <c:pt idx="32">
                  <c:v>Смоленская область</c:v>
                </c:pt>
                <c:pt idx="33">
                  <c:v>Республика Бурятия</c:v>
                </c:pt>
                <c:pt idx="34">
                  <c:v>Оренбургская область</c:v>
                </c:pt>
                <c:pt idx="35">
                  <c:v>Архангельская область</c:v>
                </c:pt>
                <c:pt idx="36">
                  <c:v>Ханты-Мансийский автономный округ </c:v>
                </c:pt>
                <c:pt idx="37">
                  <c:v>Белгородская область</c:v>
                </c:pt>
                <c:pt idx="38">
                  <c:v>Республика Башкортостан</c:v>
                </c:pt>
                <c:pt idx="39">
                  <c:v>Костромская область</c:v>
                </c:pt>
                <c:pt idx="40">
                  <c:v>Новгородская область</c:v>
                </c:pt>
                <c:pt idx="41">
                  <c:v>Амурская область</c:v>
                </c:pt>
                <c:pt idx="42">
                  <c:v>Республика Алтай</c:v>
                </c:pt>
                <c:pt idx="43">
                  <c:v>Брянская область</c:v>
                </c:pt>
                <c:pt idx="44">
                  <c:v>Алтайский край</c:v>
                </c:pt>
                <c:pt idx="45">
                  <c:v>Воронежская область</c:v>
                </c:pt>
                <c:pt idx="46">
                  <c:v>Свердловская область</c:v>
                </c:pt>
                <c:pt idx="47">
                  <c:v>Волгоградская область</c:v>
                </c:pt>
                <c:pt idx="48">
                  <c:v>Саратовская область</c:v>
                </c:pt>
                <c:pt idx="49">
                  <c:v>Ярославская область</c:v>
                </c:pt>
                <c:pt idx="50">
                  <c:v>Краснодарский край, Республика Адыгея</c:v>
                </c:pt>
                <c:pt idx="51">
                  <c:v>Кабардино-Балкарская Республика</c:v>
                </c:pt>
                <c:pt idx="52">
                  <c:v>Самарская область</c:v>
                </c:pt>
                <c:pt idx="53">
                  <c:v>Республика Ингушетия</c:v>
                </c:pt>
                <c:pt idx="54">
                  <c:v>Курганская область</c:v>
                </c:pt>
                <c:pt idx="55">
                  <c:v>Еврейская автономная область</c:v>
                </c:pt>
                <c:pt idx="56">
                  <c:v>Томская область</c:v>
                </c:pt>
                <c:pt idx="57">
                  <c:v>Республика Тыва</c:v>
                </c:pt>
                <c:pt idx="58">
                  <c:v>Приморский край</c:v>
                </c:pt>
                <c:pt idx="59">
                  <c:v>Карачаево-Черкесская Республика</c:v>
                </c:pt>
                <c:pt idx="60">
                  <c:v>Республика Калмыкия</c:v>
                </c:pt>
                <c:pt idx="61">
                  <c:v>Пензенская область</c:v>
                </c:pt>
                <c:pt idx="62">
                  <c:v>Республика Карелия</c:v>
                </c:pt>
                <c:pt idx="63">
                  <c:v>Ростовская область</c:v>
                </c:pt>
                <c:pt idx="64">
                  <c:v>Республика Хакасия</c:v>
                </c:pt>
                <c:pt idx="65">
                  <c:v>Нижегородская область</c:v>
                </c:pt>
                <c:pt idx="66">
                  <c:v>Республика Мордовия</c:v>
                </c:pt>
                <c:pt idx="67">
                  <c:v>Хабаровский край</c:v>
                </c:pt>
                <c:pt idx="68">
                  <c:v>Республика Марий Эл</c:v>
                </c:pt>
              </c:strCache>
            </c:strRef>
          </c:cat>
          <c:val>
            <c:numRef>
              <c:f>Лист2!$C$1:$C$69</c:f>
              <c:numCache>
                <c:formatCode>0.00</c:formatCode>
                <c:ptCount val="69"/>
                <c:pt idx="0">
                  <c:v>6.150564999999999</c:v>
                </c:pt>
                <c:pt idx="1">
                  <c:v>7.255611884010566</c:v>
                </c:pt>
                <c:pt idx="2">
                  <c:v>9.256400199316587</c:v>
                </c:pt>
                <c:pt idx="3">
                  <c:v>10.691390951416</c:v>
                </c:pt>
                <c:pt idx="4">
                  <c:v>11.73562291581914</c:v>
                </c:pt>
                <c:pt idx="5">
                  <c:v>11.98631008443703</c:v>
                </c:pt>
                <c:pt idx="6">
                  <c:v>12.237468</c:v>
                </c:pt>
                <c:pt idx="7">
                  <c:v>12.31023720341805</c:v>
                </c:pt>
                <c:pt idx="8">
                  <c:v>12.79168</c:v>
                </c:pt>
                <c:pt idx="9">
                  <c:v>14.06841957793505</c:v>
                </c:pt>
                <c:pt idx="10">
                  <c:v>14.65926569882166</c:v>
                </c:pt>
                <c:pt idx="11">
                  <c:v>14.67788050681357</c:v>
                </c:pt>
                <c:pt idx="12">
                  <c:v>14.8333912314182</c:v>
                </c:pt>
                <c:pt idx="13">
                  <c:v>14.87268683303258</c:v>
                </c:pt>
                <c:pt idx="14">
                  <c:v>15.59749005079473</c:v>
                </c:pt>
                <c:pt idx="15">
                  <c:v>15.836960786781</c:v>
                </c:pt>
                <c:pt idx="16">
                  <c:v>16.6687</c:v>
                </c:pt>
                <c:pt idx="17">
                  <c:v>17.10690587357341</c:v>
                </c:pt>
                <c:pt idx="18">
                  <c:v>17.35092614570667</c:v>
                </c:pt>
                <c:pt idx="19">
                  <c:v>17.47853734516172</c:v>
                </c:pt>
                <c:pt idx="20">
                  <c:v>17.86183706777069</c:v>
                </c:pt>
                <c:pt idx="21">
                  <c:v>18.13696901530266</c:v>
                </c:pt>
                <c:pt idx="22">
                  <c:v>18.96882537639841</c:v>
                </c:pt>
                <c:pt idx="23">
                  <c:v>19.04698126012784</c:v>
                </c:pt>
                <c:pt idx="24">
                  <c:v>19.40064615070442</c:v>
                </c:pt>
                <c:pt idx="25">
                  <c:v>21.0794559245526</c:v>
                </c:pt>
                <c:pt idx="26">
                  <c:v>21.70024647549434</c:v>
                </c:pt>
                <c:pt idx="27">
                  <c:v>21.91103112663192</c:v>
                </c:pt>
                <c:pt idx="28">
                  <c:v>22.35458516936826</c:v>
                </c:pt>
                <c:pt idx="29">
                  <c:v>22.90456478187433</c:v>
                </c:pt>
                <c:pt idx="30">
                  <c:v>24.09454781193162</c:v>
                </c:pt>
                <c:pt idx="31">
                  <c:v>24.48295936420314</c:v>
                </c:pt>
                <c:pt idx="32">
                  <c:v>24.84638037403333</c:v>
                </c:pt>
                <c:pt idx="33">
                  <c:v>24.96296585951693</c:v>
                </c:pt>
                <c:pt idx="34">
                  <c:v>25.02559672327513</c:v>
                </c:pt>
                <c:pt idx="35">
                  <c:v>25.0285</c:v>
                </c:pt>
                <c:pt idx="36">
                  <c:v>25.21212239854592</c:v>
                </c:pt>
                <c:pt idx="37">
                  <c:v>25.47192416611399</c:v>
                </c:pt>
                <c:pt idx="38">
                  <c:v>25.52251222983899</c:v>
                </c:pt>
                <c:pt idx="39">
                  <c:v>25.89286783834998</c:v>
                </c:pt>
                <c:pt idx="40">
                  <c:v>26.33123206111835</c:v>
                </c:pt>
                <c:pt idx="41">
                  <c:v>28.2305</c:v>
                </c:pt>
                <c:pt idx="42">
                  <c:v>28.38408287432686</c:v>
                </c:pt>
                <c:pt idx="43">
                  <c:v>29.24803853107802</c:v>
                </c:pt>
                <c:pt idx="44">
                  <c:v>29.48180721536922</c:v>
                </c:pt>
                <c:pt idx="45">
                  <c:v>29.74794445864512</c:v>
                </c:pt>
                <c:pt idx="46">
                  <c:v>30.04924047723323</c:v>
                </c:pt>
                <c:pt idx="47">
                  <c:v>30.30156356556454</c:v>
                </c:pt>
                <c:pt idx="48">
                  <c:v>32.56641893217893</c:v>
                </c:pt>
                <c:pt idx="49">
                  <c:v>33.37639115695058</c:v>
                </c:pt>
                <c:pt idx="50">
                  <c:v>34.51646556353842</c:v>
                </c:pt>
                <c:pt idx="51">
                  <c:v>35.06832000000001</c:v>
                </c:pt>
                <c:pt idx="52">
                  <c:v>35.63211544303336</c:v>
                </c:pt>
                <c:pt idx="53">
                  <c:v>36.9960175</c:v>
                </c:pt>
                <c:pt idx="54">
                  <c:v>37.99809280500377</c:v>
                </c:pt>
                <c:pt idx="55">
                  <c:v>38.5</c:v>
                </c:pt>
                <c:pt idx="56">
                  <c:v>39.16987469281213</c:v>
                </c:pt>
                <c:pt idx="57">
                  <c:v>40.4741465</c:v>
                </c:pt>
                <c:pt idx="58">
                  <c:v>42.713</c:v>
                </c:pt>
                <c:pt idx="59">
                  <c:v>44.061948</c:v>
                </c:pt>
                <c:pt idx="60">
                  <c:v>45.659359078883</c:v>
                </c:pt>
                <c:pt idx="61">
                  <c:v>46.10585809707781</c:v>
                </c:pt>
                <c:pt idx="62">
                  <c:v>47.75483751218241</c:v>
                </c:pt>
                <c:pt idx="63">
                  <c:v>49.5291295884435</c:v>
                </c:pt>
                <c:pt idx="64">
                  <c:v>52.54182452557902</c:v>
                </c:pt>
                <c:pt idx="65">
                  <c:v>55.1892728442719</c:v>
                </c:pt>
                <c:pt idx="66">
                  <c:v>56.77122041465321</c:v>
                </c:pt>
                <c:pt idx="67">
                  <c:v>59.3</c:v>
                </c:pt>
                <c:pt idx="68">
                  <c:v>61.79343190911042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595744"/>
        <c:axId val="1177598784"/>
      </c:barChart>
      <c:catAx>
        <c:axId val="117759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7598784"/>
        <c:crosses val="autoZero"/>
        <c:auto val="1"/>
        <c:lblAlgn val="ctr"/>
        <c:lblOffset val="100"/>
        <c:noMultiLvlLbl val="0"/>
      </c:catAx>
      <c:valAx>
        <c:axId val="1177598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1775957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accent6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0.67687</cdr:x>
      <cdr:y>0.21506</cdr:y>
    </cdr:from>
    <cdr:to>
      <cdr:x>0.92615</cdr:x>
      <cdr:y>0.28449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46138" y="1284026"/>
          <a:ext cx="2963237" cy="41452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ТЕПЛОСНАБЖЕНИЕ</a:t>
          </a:r>
          <a:endParaRPr lang="ru-RU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0.02929</cdr:x>
      <cdr:y>0.35695</cdr:y>
    </cdr:from>
    <cdr:to>
      <cdr:x>0.08574</cdr:x>
      <cdr:y>0.6868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429603" y="2704640"/>
          <a:ext cx="1865538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0.97531</cdr:x>
      <cdr:y>0.09768</cdr:y>
    </cdr:from>
    <cdr:to>
      <cdr:x>1</cdr:x>
      <cdr:y>0.41016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8532439" y="552446"/>
          <a:ext cx="216024" cy="176730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0.04115</cdr:x>
      <cdr:y>0.7491</cdr:y>
    </cdr:from>
    <cdr:to>
      <cdr:x>1</cdr:x>
      <cdr:y>0.95045</cdr:y>
    </cdr:to>
    <cdr:sp macro="" textlink="">
      <cdr:nvSpPr>
        <cdr:cNvPr id="10" name="TextBox 12"/>
        <cdr:cNvSpPr txBox="1"/>
      </cdr:nvSpPr>
      <cdr:spPr>
        <a:xfrm xmlns:a="http://schemas.openxmlformats.org/drawingml/2006/main">
          <a:off x="360040" y="4236669"/>
          <a:ext cx="8388423" cy="1138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/>
            <a:t>Ожидаемый совокупный эффект от внедрения метода эталонных затрат гарантирующих поставщиков</a:t>
          </a:r>
        </a:p>
        <a:p xmlns:a="http://schemas.openxmlformats.org/drawingml/2006/main">
          <a:pPr algn="ctr"/>
          <a:r>
            <a:rPr lang="ru-RU" sz="3200" b="1" dirty="0" smtClean="0"/>
            <a:t>-12,6 </a:t>
          </a:r>
          <a:r>
            <a:rPr lang="ru-RU" sz="3200" b="1" dirty="0" err="1" smtClean="0"/>
            <a:t>млрд.руб</a:t>
          </a:r>
          <a:r>
            <a:rPr lang="ru-RU" sz="3200" b="1" dirty="0" smtClean="0"/>
            <a:t>.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0.10054</cdr:x>
      <cdr:y>0.41807</cdr:y>
    </cdr:from>
    <cdr:to>
      <cdr:x>0.98362</cdr:x>
      <cdr:y>0.41807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879583" y="2364461"/>
          <a:ext cx="7725564" cy="0"/>
        </a:xfrm>
        <a:prstGeom xmlns:a="http://schemas.openxmlformats.org/drawingml/2006/main" prst="line">
          <a:avLst/>
        </a:prstGeom>
        <a:ln xmlns:a="http://schemas.openxmlformats.org/drawingml/2006/main" w="47625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712A-59CD-4AC7-A866-1BF8992AF10F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9976F-3D5D-4B38-B1C3-418F40E0B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0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5100" y="922338"/>
            <a:ext cx="4429125" cy="2492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5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9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1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6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1090-CCA2-5F4C-8E78-54F06E17A5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7CC1-1BDB-4E47-A4B2-7E58201B21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1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ED83-6620-134D-9FD0-9D9FFE82BF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8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EEAF-5AC4-F64A-9A02-1B1FD2B9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34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6B6A3-DB5F-B746-9AB3-67ED5D6DA5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6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3DB5-7D60-4D47-BF14-D702D0F61B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4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6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ABE48-D34A-744C-92A9-154CC290B9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64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8DC83-63DF-CC44-8525-FDB0561312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6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AB2E-4307-8F47-9D0B-89031855F9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51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8F40-2E5A-4548-B740-C9ED869040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3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6A716-4E2F-664A-8DE4-57C86E8708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3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A09F-2E6E-6A44-AFDB-46A0304DF6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2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B6886-E24C-CA45-9615-C454E8D487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61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3B1DBF-8425-43F7-8367-232083B6C886}" type="datetimeFigureOut">
              <a:rPr lang="ru-RU" sz="24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17.10.17</a:t>
            </a:fld>
            <a:endParaRPr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2315-E41F-4851-9995-1F95E187BA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5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9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6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3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7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3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4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8010-E19D-4672-988A-B96A7D89B28E}" type="datetimeFigureOut">
              <a:rPr lang="ru-RU" smtClean="0"/>
              <a:t>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4C6C-44C8-46DA-AECC-930BEB38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2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6413" y="6580188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6BBF5-3E53-514F-BAAA-29F393B16B4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chart" Target="../charts/chart3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emf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-500742" y="3268743"/>
            <a:ext cx="11974286" cy="268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Aft>
                <a:spcPts val="375"/>
              </a:spcAft>
            </a:pPr>
            <a:r>
              <a:rPr lang="ru-RU" altLang="ru-RU" sz="4000" b="1" dirty="0">
                <a:solidFill>
                  <a:srgbClr val="333399"/>
                </a:solidFill>
                <a:latin typeface="Arial" pitchFamily="34" charset="0"/>
              </a:rPr>
              <a:t>Итоги и перспективы тарифного регулирования</a:t>
            </a:r>
            <a:endParaRPr lang="en-US" altLang="ru-RU" sz="40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6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dirty="0" smtClean="0">
                <a:solidFill>
                  <a:srgbClr val="333399"/>
                </a:solidFill>
                <a:latin typeface="Arial" pitchFamily="34" charset="0"/>
              </a:rPr>
              <a:t>Руководитель </a:t>
            </a:r>
            <a:r>
              <a:rPr lang="ru-RU" altLang="ru-RU" dirty="0">
                <a:solidFill>
                  <a:srgbClr val="333399"/>
                </a:solidFill>
                <a:latin typeface="Arial" pitchFamily="34" charset="0"/>
              </a:rPr>
              <a:t>ФАС России</a:t>
            </a:r>
          </a:p>
          <a:p>
            <a:pPr algn="r"/>
            <a:r>
              <a:rPr lang="ru-RU" altLang="ru-RU" dirty="0">
                <a:solidFill>
                  <a:srgbClr val="333399"/>
                </a:solidFill>
                <a:latin typeface="Arial" pitchFamily="34" charset="0"/>
              </a:rPr>
              <a:t>И.Ю. Артемьев</a:t>
            </a:r>
          </a:p>
          <a:p>
            <a:pPr algn="r"/>
            <a:r>
              <a:rPr lang="ru-RU" altLang="ru-RU" dirty="0">
                <a:solidFill>
                  <a:srgbClr val="333399"/>
                </a:solidFill>
                <a:latin typeface="Arial" pitchFamily="34" charset="0"/>
              </a:rPr>
              <a:t>Ялта, </a:t>
            </a:r>
            <a:r>
              <a:rPr lang="ru-RU" altLang="ru-RU" dirty="0" smtClean="0">
                <a:solidFill>
                  <a:srgbClr val="333399"/>
                </a:solidFill>
                <a:latin typeface="Arial" pitchFamily="34" charset="0"/>
              </a:rPr>
              <a:t>2017</a:t>
            </a:r>
            <a:endParaRPr lang="ru-RU" altLang="ru-RU" dirty="0">
              <a:solidFill>
                <a:srgbClr val="333399"/>
              </a:solidFill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784476" y="1989139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915795"/>
              </p:ext>
            </p:extLst>
          </p:nvPr>
        </p:nvGraphicFramePr>
        <p:xfrm>
          <a:off x="217317" y="1202333"/>
          <a:ext cx="11631168" cy="565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60901" y="-7612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 от внедрения метода эталонных затрат гарантирующих поставщиков</a:t>
            </a:r>
            <a:endParaRPr lang="ru-RU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1460900" y="3575938"/>
            <a:ext cx="6075260" cy="1099788"/>
          </a:xfrm>
          <a:prstGeom prst="triangle">
            <a:avLst>
              <a:gd name="adj" fmla="val 0"/>
            </a:avLst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flipH="1">
            <a:off x="7423058" y="1799529"/>
            <a:ext cx="4171532" cy="1776409"/>
          </a:xfrm>
          <a:prstGeom prst="triangle">
            <a:avLst>
              <a:gd name="adj" fmla="val 0"/>
            </a:avLst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276346" y="1294144"/>
            <a:ext cx="228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Снижение НВВ до эталонной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2663" y="2364567"/>
            <a:ext cx="242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Доведение НВВ до эталонной 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1158508" y="3575938"/>
            <a:ext cx="311361" cy="101119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985333" y="1552619"/>
            <a:ext cx="2005758" cy="4938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0901" y="3002965"/>
            <a:ext cx="566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эталонных затрат, учтенных в сбытовых надбавках ГП</a:t>
            </a:r>
          </a:p>
        </p:txBody>
      </p:sp>
    </p:spTree>
    <p:extLst>
      <p:ext uri="{BB962C8B-B14F-4D97-AF65-F5344CB8AC3E}">
        <p14:creationId xmlns:p14="http://schemas.microsoft.com/office/powerpoint/2010/main" val="15121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717029" y="1341120"/>
            <a:ext cx="4158235" cy="5391468"/>
            <a:chOff x="5236204" y="534080"/>
            <a:chExt cx="3584268" cy="4715096"/>
          </a:xfrm>
          <a:solidFill>
            <a:srgbClr val="F4AAE4">
              <a:alpha val="43000"/>
            </a:srgbClr>
          </a:solidFill>
        </p:grpSpPr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7040413" y="534080"/>
              <a:ext cx="1086788" cy="2410822"/>
            </a:xfrm>
            <a:custGeom>
              <a:avLst/>
              <a:gdLst>
                <a:gd name="T0" fmla="*/ 101 w 472"/>
                <a:gd name="T1" fmla="*/ 609 h 1047"/>
                <a:gd name="T2" fmla="*/ 109 w 472"/>
                <a:gd name="T3" fmla="*/ 620 h 1047"/>
                <a:gd name="T4" fmla="*/ 102 w 472"/>
                <a:gd name="T5" fmla="*/ 648 h 1047"/>
                <a:gd name="T6" fmla="*/ 85 w 472"/>
                <a:gd name="T7" fmla="*/ 659 h 1047"/>
                <a:gd name="T8" fmla="*/ 71 w 472"/>
                <a:gd name="T9" fmla="*/ 697 h 1047"/>
                <a:gd name="T10" fmla="*/ 77 w 472"/>
                <a:gd name="T11" fmla="*/ 722 h 1047"/>
                <a:gd name="T12" fmla="*/ 98 w 472"/>
                <a:gd name="T13" fmla="*/ 769 h 1047"/>
                <a:gd name="T14" fmla="*/ 79 w 472"/>
                <a:gd name="T15" fmla="*/ 817 h 1047"/>
                <a:gd name="T16" fmla="*/ 60 w 472"/>
                <a:gd name="T17" fmla="*/ 824 h 1047"/>
                <a:gd name="T18" fmla="*/ 54 w 472"/>
                <a:gd name="T19" fmla="*/ 861 h 1047"/>
                <a:gd name="T20" fmla="*/ 28 w 472"/>
                <a:gd name="T21" fmla="*/ 897 h 1047"/>
                <a:gd name="T22" fmla="*/ 69 w 472"/>
                <a:gd name="T23" fmla="*/ 961 h 1047"/>
                <a:gd name="T24" fmla="*/ 76 w 472"/>
                <a:gd name="T25" fmla="*/ 988 h 1047"/>
                <a:gd name="T26" fmla="*/ 82 w 472"/>
                <a:gd name="T27" fmla="*/ 988 h 1047"/>
                <a:gd name="T28" fmla="*/ 105 w 472"/>
                <a:gd name="T29" fmla="*/ 969 h 1047"/>
                <a:gd name="T30" fmla="*/ 145 w 472"/>
                <a:gd name="T31" fmla="*/ 1021 h 1047"/>
                <a:gd name="T32" fmla="*/ 172 w 472"/>
                <a:gd name="T33" fmla="*/ 1027 h 1047"/>
                <a:gd name="T34" fmla="*/ 196 w 472"/>
                <a:gd name="T35" fmla="*/ 1030 h 1047"/>
                <a:gd name="T36" fmla="*/ 210 w 472"/>
                <a:gd name="T37" fmla="*/ 1046 h 1047"/>
                <a:gd name="T38" fmla="*/ 210 w 472"/>
                <a:gd name="T39" fmla="*/ 1047 h 1047"/>
                <a:gd name="T40" fmla="*/ 250 w 472"/>
                <a:gd name="T41" fmla="*/ 1014 h 1047"/>
                <a:gd name="T42" fmla="*/ 296 w 472"/>
                <a:gd name="T43" fmla="*/ 946 h 1047"/>
                <a:gd name="T44" fmla="*/ 325 w 472"/>
                <a:gd name="T45" fmla="*/ 919 h 1047"/>
                <a:gd name="T46" fmla="*/ 314 w 472"/>
                <a:gd name="T47" fmla="*/ 897 h 1047"/>
                <a:gd name="T48" fmla="*/ 295 w 472"/>
                <a:gd name="T49" fmla="*/ 726 h 1047"/>
                <a:gd name="T50" fmla="*/ 341 w 472"/>
                <a:gd name="T51" fmla="*/ 738 h 1047"/>
                <a:gd name="T52" fmla="*/ 352 w 472"/>
                <a:gd name="T53" fmla="*/ 675 h 1047"/>
                <a:gd name="T54" fmla="*/ 342 w 472"/>
                <a:gd name="T55" fmla="*/ 662 h 1047"/>
                <a:gd name="T56" fmla="*/ 325 w 472"/>
                <a:gd name="T57" fmla="*/ 658 h 1047"/>
                <a:gd name="T58" fmla="*/ 283 w 472"/>
                <a:gd name="T59" fmla="*/ 616 h 1047"/>
                <a:gd name="T60" fmla="*/ 261 w 472"/>
                <a:gd name="T61" fmla="*/ 598 h 1047"/>
                <a:gd name="T62" fmla="*/ 242 w 472"/>
                <a:gd name="T63" fmla="*/ 590 h 1047"/>
                <a:gd name="T64" fmla="*/ 221 w 472"/>
                <a:gd name="T65" fmla="*/ 572 h 1047"/>
                <a:gd name="T66" fmla="*/ 223 w 472"/>
                <a:gd name="T67" fmla="*/ 572 h 1047"/>
                <a:gd name="T68" fmla="*/ 221 w 472"/>
                <a:gd name="T69" fmla="*/ 572 h 1047"/>
                <a:gd name="T70" fmla="*/ 237 w 472"/>
                <a:gd name="T71" fmla="*/ 541 h 1047"/>
                <a:gd name="T72" fmla="*/ 264 w 472"/>
                <a:gd name="T73" fmla="*/ 507 h 1047"/>
                <a:gd name="T74" fmla="*/ 330 w 472"/>
                <a:gd name="T75" fmla="*/ 464 h 1047"/>
                <a:gd name="T76" fmla="*/ 370 w 472"/>
                <a:gd name="T77" fmla="*/ 488 h 1047"/>
                <a:gd name="T78" fmla="*/ 413 w 472"/>
                <a:gd name="T79" fmla="*/ 455 h 1047"/>
                <a:gd name="T80" fmla="*/ 429 w 472"/>
                <a:gd name="T81" fmla="*/ 396 h 1047"/>
                <a:gd name="T82" fmla="*/ 458 w 472"/>
                <a:gd name="T83" fmla="*/ 395 h 1047"/>
                <a:gd name="T84" fmla="*/ 472 w 472"/>
                <a:gd name="T85" fmla="*/ 287 h 1047"/>
                <a:gd name="T86" fmla="*/ 353 w 472"/>
                <a:gd name="T87" fmla="*/ 296 h 1047"/>
                <a:gd name="T88" fmla="*/ 359 w 472"/>
                <a:gd name="T89" fmla="*/ 247 h 1047"/>
                <a:gd name="T90" fmla="*/ 339 w 472"/>
                <a:gd name="T91" fmla="*/ 155 h 1047"/>
                <a:gd name="T92" fmla="*/ 396 w 472"/>
                <a:gd name="T93" fmla="*/ 108 h 1047"/>
                <a:gd name="T94" fmla="*/ 359 w 472"/>
                <a:gd name="T95" fmla="*/ 59 h 1047"/>
                <a:gd name="T96" fmla="*/ 280 w 472"/>
                <a:gd name="T97" fmla="*/ 73 h 1047"/>
                <a:gd name="T98" fmla="*/ 298 w 472"/>
                <a:gd name="T99" fmla="*/ 97 h 1047"/>
                <a:gd name="T100" fmla="*/ 106 w 472"/>
                <a:gd name="T101" fmla="*/ 204 h 1047"/>
                <a:gd name="T102" fmla="*/ 49 w 472"/>
                <a:gd name="T103" fmla="*/ 311 h 1047"/>
                <a:gd name="T104" fmla="*/ 106 w 472"/>
                <a:gd name="T105" fmla="*/ 340 h 1047"/>
                <a:gd name="T106" fmla="*/ 44 w 472"/>
                <a:gd name="T107" fmla="*/ 354 h 1047"/>
                <a:gd name="T108" fmla="*/ 0 w 472"/>
                <a:gd name="T109" fmla="*/ 449 h 1047"/>
                <a:gd name="T110" fmla="*/ 1 w 472"/>
                <a:gd name="T111" fmla="*/ 455 h 1047"/>
                <a:gd name="T112" fmla="*/ 1 w 472"/>
                <a:gd name="T113" fmla="*/ 455 h 1047"/>
                <a:gd name="T114" fmla="*/ 54 w 472"/>
                <a:gd name="T115" fmla="*/ 487 h 1047"/>
                <a:gd name="T116" fmla="*/ 45 w 472"/>
                <a:gd name="T117" fmla="*/ 519 h 1047"/>
                <a:gd name="T118" fmla="*/ 39 w 472"/>
                <a:gd name="T119" fmla="*/ 568 h 1047"/>
                <a:gd name="T120" fmla="*/ 59 w 472"/>
                <a:gd name="T121" fmla="*/ 590 h 1047"/>
                <a:gd name="T122" fmla="*/ 98 w 472"/>
                <a:gd name="T123" fmla="*/ 609 h 1047"/>
                <a:gd name="T124" fmla="*/ 101 w 472"/>
                <a:gd name="T125" fmla="*/ 609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2" h="1047">
                  <a:moveTo>
                    <a:pt x="101" y="609"/>
                  </a:moveTo>
                  <a:cubicBezTo>
                    <a:pt x="101" y="609"/>
                    <a:pt x="101" y="609"/>
                    <a:pt x="101" y="609"/>
                  </a:cubicBezTo>
                  <a:cubicBezTo>
                    <a:pt x="101" y="609"/>
                    <a:pt x="101" y="609"/>
                    <a:pt x="101" y="609"/>
                  </a:cubicBezTo>
                  <a:cubicBezTo>
                    <a:pt x="102" y="611"/>
                    <a:pt x="109" y="616"/>
                    <a:pt x="109" y="620"/>
                  </a:cubicBezTo>
                  <a:cubicBezTo>
                    <a:pt x="109" y="626"/>
                    <a:pt x="102" y="629"/>
                    <a:pt x="102" y="635"/>
                  </a:cubicBezTo>
                  <a:cubicBezTo>
                    <a:pt x="102" y="641"/>
                    <a:pt x="102" y="643"/>
                    <a:pt x="102" y="648"/>
                  </a:cubicBezTo>
                  <a:cubicBezTo>
                    <a:pt x="100" y="649"/>
                    <a:pt x="96" y="648"/>
                    <a:pt x="91" y="648"/>
                  </a:cubicBezTo>
                  <a:cubicBezTo>
                    <a:pt x="85" y="648"/>
                    <a:pt x="89" y="654"/>
                    <a:pt x="85" y="659"/>
                  </a:cubicBezTo>
                  <a:cubicBezTo>
                    <a:pt x="79" y="670"/>
                    <a:pt x="60" y="670"/>
                    <a:pt x="60" y="684"/>
                  </a:cubicBezTo>
                  <a:cubicBezTo>
                    <a:pt x="60" y="693"/>
                    <a:pt x="70" y="690"/>
                    <a:pt x="71" y="697"/>
                  </a:cubicBezTo>
                  <a:cubicBezTo>
                    <a:pt x="69" y="699"/>
                    <a:pt x="63" y="705"/>
                    <a:pt x="63" y="709"/>
                  </a:cubicBezTo>
                  <a:cubicBezTo>
                    <a:pt x="63" y="720"/>
                    <a:pt x="74" y="716"/>
                    <a:pt x="77" y="722"/>
                  </a:cubicBezTo>
                  <a:cubicBezTo>
                    <a:pt x="81" y="728"/>
                    <a:pt x="80" y="742"/>
                    <a:pt x="80" y="748"/>
                  </a:cubicBezTo>
                  <a:cubicBezTo>
                    <a:pt x="82" y="755"/>
                    <a:pt x="98" y="757"/>
                    <a:pt x="98" y="769"/>
                  </a:cubicBezTo>
                  <a:cubicBezTo>
                    <a:pt x="98" y="771"/>
                    <a:pt x="102" y="774"/>
                    <a:pt x="102" y="777"/>
                  </a:cubicBezTo>
                  <a:cubicBezTo>
                    <a:pt x="86" y="785"/>
                    <a:pt x="97" y="817"/>
                    <a:pt x="79" y="817"/>
                  </a:cubicBezTo>
                  <a:cubicBezTo>
                    <a:pt x="71" y="817"/>
                    <a:pt x="71" y="813"/>
                    <a:pt x="65" y="813"/>
                  </a:cubicBezTo>
                  <a:cubicBezTo>
                    <a:pt x="61" y="813"/>
                    <a:pt x="61" y="822"/>
                    <a:pt x="60" y="824"/>
                  </a:cubicBezTo>
                  <a:cubicBezTo>
                    <a:pt x="57" y="834"/>
                    <a:pt x="42" y="835"/>
                    <a:pt x="42" y="845"/>
                  </a:cubicBezTo>
                  <a:cubicBezTo>
                    <a:pt x="42" y="851"/>
                    <a:pt x="54" y="851"/>
                    <a:pt x="54" y="861"/>
                  </a:cubicBezTo>
                  <a:cubicBezTo>
                    <a:pt x="54" y="870"/>
                    <a:pt x="52" y="866"/>
                    <a:pt x="44" y="868"/>
                  </a:cubicBezTo>
                  <a:cubicBezTo>
                    <a:pt x="36" y="872"/>
                    <a:pt x="28" y="886"/>
                    <a:pt x="28" y="897"/>
                  </a:cubicBezTo>
                  <a:cubicBezTo>
                    <a:pt x="28" y="923"/>
                    <a:pt x="42" y="929"/>
                    <a:pt x="50" y="945"/>
                  </a:cubicBezTo>
                  <a:cubicBezTo>
                    <a:pt x="54" y="952"/>
                    <a:pt x="69" y="951"/>
                    <a:pt x="69" y="961"/>
                  </a:cubicBezTo>
                  <a:cubicBezTo>
                    <a:pt x="69" y="964"/>
                    <a:pt x="69" y="969"/>
                    <a:pt x="69" y="969"/>
                  </a:cubicBezTo>
                  <a:cubicBezTo>
                    <a:pt x="69" y="975"/>
                    <a:pt x="76" y="978"/>
                    <a:pt x="76" y="988"/>
                  </a:cubicBezTo>
                  <a:cubicBezTo>
                    <a:pt x="76" y="988"/>
                    <a:pt x="76" y="988"/>
                    <a:pt x="76" y="988"/>
                  </a:cubicBezTo>
                  <a:cubicBezTo>
                    <a:pt x="82" y="988"/>
                    <a:pt x="82" y="988"/>
                    <a:pt x="82" y="988"/>
                  </a:cubicBezTo>
                  <a:cubicBezTo>
                    <a:pt x="82" y="988"/>
                    <a:pt x="82" y="988"/>
                    <a:pt x="82" y="988"/>
                  </a:cubicBezTo>
                  <a:cubicBezTo>
                    <a:pt x="89" y="984"/>
                    <a:pt x="100" y="969"/>
                    <a:pt x="105" y="969"/>
                  </a:cubicBezTo>
                  <a:cubicBezTo>
                    <a:pt x="122" y="969"/>
                    <a:pt x="150" y="988"/>
                    <a:pt x="150" y="1007"/>
                  </a:cubicBezTo>
                  <a:cubicBezTo>
                    <a:pt x="150" y="1012"/>
                    <a:pt x="145" y="1015"/>
                    <a:pt x="145" y="1021"/>
                  </a:cubicBezTo>
                  <a:cubicBezTo>
                    <a:pt x="145" y="1031"/>
                    <a:pt x="149" y="1036"/>
                    <a:pt x="157" y="1036"/>
                  </a:cubicBezTo>
                  <a:cubicBezTo>
                    <a:pt x="167" y="1036"/>
                    <a:pt x="165" y="1027"/>
                    <a:pt x="172" y="1027"/>
                  </a:cubicBezTo>
                  <a:cubicBezTo>
                    <a:pt x="178" y="1027"/>
                    <a:pt x="180" y="1030"/>
                    <a:pt x="184" y="1030"/>
                  </a:cubicBezTo>
                  <a:cubicBezTo>
                    <a:pt x="191" y="1030"/>
                    <a:pt x="192" y="1030"/>
                    <a:pt x="196" y="1030"/>
                  </a:cubicBezTo>
                  <a:cubicBezTo>
                    <a:pt x="203" y="1030"/>
                    <a:pt x="202" y="1043"/>
                    <a:pt x="210" y="1046"/>
                  </a:cubicBezTo>
                  <a:cubicBezTo>
                    <a:pt x="210" y="1046"/>
                    <a:pt x="210" y="1046"/>
                    <a:pt x="210" y="1046"/>
                  </a:cubicBezTo>
                  <a:cubicBezTo>
                    <a:pt x="210" y="1046"/>
                    <a:pt x="210" y="1046"/>
                    <a:pt x="210" y="1046"/>
                  </a:cubicBezTo>
                  <a:cubicBezTo>
                    <a:pt x="210" y="1047"/>
                    <a:pt x="210" y="1047"/>
                    <a:pt x="210" y="1047"/>
                  </a:cubicBezTo>
                  <a:cubicBezTo>
                    <a:pt x="210" y="1047"/>
                    <a:pt x="210" y="1047"/>
                    <a:pt x="210" y="1047"/>
                  </a:cubicBezTo>
                  <a:cubicBezTo>
                    <a:pt x="220" y="1038"/>
                    <a:pt x="236" y="1030"/>
                    <a:pt x="250" y="1014"/>
                  </a:cubicBezTo>
                  <a:cubicBezTo>
                    <a:pt x="250" y="1014"/>
                    <a:pt x="231" y="996"/>
                    <a:pt x="237" y="985"/>
                  </a:cubicBezTo>
                  <a:cubicBezTo>
                    <a:pt x="246" y="972"/>
                    <a:pt x="278" y="963"/>
                    <a:pt x="296" y="946"/>
                  </a:cubicBezTo>
                  <a:cubicBezTo>
                    <a:pt x="308" y="947"/>
                    <a:pt x="284" y="985"/>
                    <a:pt x="303" y="977"/>
                  </a:cubicBezTo>
                  <a:cubicBezTo>
                    <a:pt x="311" y="952"/>
                    <a:pt x="331" y="947"/>
                    <a:pt x="325" y="919"/>
                  </a:cubicBezTo>
                  <a:cubicBezTo>
                    <a:pt x="335" y="904"/>
                    <a:pt x="346" y="897"/>
                    <a:pt x="347" y="878"/>
                  </a:cubicBezTo>
                  <a:cubicBezTo>
                    <a:pt x="347" y="866"/>
                    <a:pt x="320" y="907"/>
                    <a:pt x="314" y="897"/>
                  </a:cubicBezTo>
                  <a:cubicBezTo>
                    <a:pt x="303" y="877"/>
                    <a:pt x="298" y="807"/>
                    <a:pt x="287" y="795"/>
                  </a:cubicBezTo>
                  <a:cubicBezTo>
                    <a:pt x="267" y="776"/>
                    <a:pt x="288" y="750"/>
                    <a:pt x="295" y="726"/>
                  </a:cubicBezTo>
                  <a:cubicBezTo>
                    <a:pt x="320" y="733"/>
                    <a:pt x="304" y="699"/>
                    <a:pt x="311" y="702"/>
                  </a:cubicBezTo>
                  <a:cubicBezTo>
                    <a:pt x="320" y="709"/>
                    <a:pt x="335" y="749"/>
                    <a:pt x="341" y="738"/>
                  </a:cubicBezTo>
                  <a:cubicBezTo>
                    <a:pt x="352" y="715"/>
                    <a:pt x="355" y="747"/>
                    <a:pt x="364" y="742"/>
                  </a:cubicBezTo>
                  <a:cubicBezTo>
                    <a:pt x="381" y="733"/>
                    <a:pt x="342" y="700"/>
                    <a:pt x="352" y="675"/>
                  </a:cubicBezTo>
                  <a:cubicBezTo>
                    <a:pt x="355" y="668"/>
                    <a:pt x="354" y="661"/>
                    <a:pt x="353" y="654"/>
                  </a:cubicBezTo>
                  <a:cubicBezTo>
                    <a:pt x="351" y="657"/>
                    <a:pt x="347" y="662"/>
                    <a:pt x="342" y="662"/>
                  </a:cubicBezTo>
                  <a:cubicBezTo>
                    <a:pt x="338" y="662"/>
                    <a:pt x="333" y="658"/>
                    <a:pt x="333" y="654"/>
                  </a:cubicBezTo>
                  <a:cubicBezTo>
                    <a:pt x="330" y="654"/>
                    <a:pt x="330" y="658"/>
                    <a:pt x="325" y="658"/>
                  </a:cubicBezTo>
                  <a:cubicBezTo>
                    <a:pt x="319" y="658"/>
                    <a:pt x="321" y="635"/>
                    <a:pt x="309" y="634"/>
                  </a:cubicBezTo>
                  <a:cubicBezTo>
                    <a:pt x="294" y="631"/>
                    <a:pt x="283" y="636"/>
                    <a:pt x="283" y="616"/>
                  </a:cubicBezTo>
                  <a:cubicBezTo>
                    <a:pt x="283" y="616"/>
                    <a:pt x="283" y="616"/>
                    <a:pt x="283" y="616"/>
                  </a:cubicBezTo>
                  <a:cubicBezTo>
                    <a:pt x="261" y="598"/>
                    <a:pt x="261" y="598"/>
                    <a:pt x="261" y="598"/>
                  </a:cubicBezTo>
                  <a:cubicBezTo>
                    <a:pt x="261" y="598"/>
                    <a:pt x="261" y="598"/>
                    <a:pt x="261" y="598"/>
                  </a:cubicBezTo>
                  <a:cubicBezTo>
                    <a:pt x="253" y="598"/>
                    <a:pt x="244" y="598"/>
                    <a:pt x="242" y="590"/>
                  </a:cubicBezTo>
                  <a:cubicBezTo>
                    <a:pt x="242" y="584"/>
                    <a:pt x="246" y="576"/>
                    <a:pt x="240" y="573"/>
                  </a:cubicBezTo>
                  <a:cubicBezTo>
                    <a:pt x="235" y="572"/>
                    <a:pt x="225" y="573"/>
                    <a:pt x="221" y="572"/>
                  </a:cubicBezTo>
                  <a:cubicBezTo>
                    <a:pt x="221" y="572"/>
                    <a:pt x="221" y="572"/>
                    <a:pt x="221" y="572"/>
                  </a:cubicBezTo>
                  <a:cubicBezTo>
                    <a:pt x="223" y="572"/>
                    <a:pt x="223" y="572"/>
                    <a:pt x="223" y="572"/>
                  </a:cubicBezTo>
                  <a:cubicBezTo>
                    <a:pt x="221" y="572"/>
                    <a:pt x="221" y="572"/>
                    <a:pt x="221" y="572"/>
                  </a:cubicBezTo>
                  <a:cubicBezTo>
                    <a:pt x="221" y="572"/>
                    <a:pt x="221" y="572"/>
                    <a:pt x="221" y="572"/>
                  </a:cubicBezTo>
                  <a:cubicBezTo>
                    <a:pt x="220" y="570"/>
                    <a:pt x="221" y="565"/>
                    <a:pt x="221" y="561"/>
                  </a:cubicBezTo>
                  <a:cubicBezTo>
                    <a:pt x="221" y="542"/>
                    <a:pt x="228" y="549"/>
                    <a:pt x="237" y="541"/>
                  </a:cubicBezTo>
                  <a:cubicBezTo>
                    <a:pt x="241" y="539"/>
                    <a:pt x="237" y="533"/>
                    <a:pt x="240" y="529"/>
                  </a:cubicBezTo>
                  <a:cubicBezTo>
                    <a:pt x="250" y="520"/>
                    <a:pt x="258" y="517"/>
                    <a:pt x="264" y="507"/>
                  </a:cubicBezTo>
                  <a:cubicBezTo>
                    <a:pt x="277" y="488"/>
                    <a:pt x="292" y="481"/>
                    <a:pt x="314" y="475"/>
                  </a:cubicBezTo>
                  <a:cubicBezTo>
                    <a:pt x="320" y="472"/>
                    <a:pt x="321" y="464"/>
                    <a:pt x="330" y="464"/>
                  </a:cubicBezTo>
                  <a:cubicBezTo>
                    <a:pt x="342" y="464"/>
                    <a:pt x="335" y="499"/>
                    <a:pt x="352" y="499"/>
                  </a:cubicBezTo>
                  <a:cubicBezTo>
                    <a:pt x="358" y="499"/>
                    <a:pt x="367" y="491"/>
                    <a:pt x="370" y="488"/>
                  </a:cubicBezTo>
                  <a:cubicBezTo>
                    <a:pt x="384" y="481"/>
                    <a:pt x="413" y="490"/>
                    <a:pt x="413" y="467"/>
                  </a:cubicBezTo>
                  <a:cubicBezTo>
                    <a:pt x="413" y="461"/>
                    <a:pt x="413" y="459"/>
                    <a:pt x="413" y="455"/>
                  </a:cubicBezTo>
                  <a:cubicBezTo>
                    <a:pt x="413" y="442"/>
                    <a:pt x="419" y="433"/>
                    <a:pt x="423" y="422"/>
                  </a:cubicBezTo>
                  <a:cubicBezTo>
                    <a:pt x="426" y="412"/>
                    <a:pt x="423" y="403"/>
                    <a:pt x="429" y="396"/>
                  </a:cubicBezTo>
                  <a:cubicBezTo>
                    <a:pt x="433" y="399"/>
                    <a:pt x="434" y="401"/>
                    <a:pt x="439" y="401"/>
                  </a:cubicBezTo>
                  <a:cubicBezTo>
                    <a:pt x="447" y="401"/>
                    <a:pt x="449" y="395"/>
                    <a:pt x="458" y="395"/>
                  </a:cubicBezTo>
                  <a:cubicBezTo>
                    <a:pt x="453" y="375"/>
                    <a:pt x="449" y="352"/>
                    <a:pt x="444" y="328"/>
                  </a:cubicBezTo>
                  <a:cubicBezTo>
                    <a:pt x="440" y="317"/>
                    <a:pt x="472" y="305"/>
                    <a:pt x="472" y="287"/>
                  </a:cubicBezTo>
                  <a:cubicBezTo>
                    <a:pt x="472" y="276"/>
                    <a:pt x="463" y="261"/>
                    <a:pt x="438" y="264"/>
                  </a:cubicBezTo>
                  <a:cubicBezTo>
                    <a:pt x="399" y="272"/>
                    <a:pt x="371" y="252"/>
                    <a:pt x="353" y="296"/>
                  </a:cubicBezTo>
                  <a:cubicBezTo>
                    <a:pt x="338" y="314"/>
                    <a:pt x="317" y="296"/>
                    <a:pt x="331" y="287"/>
                  </a:cubicBezTo>
                  <a:cubicBezTo>
                    <a:pt x="344" y="274"/>
                    <a:pt x="363" y="273"/>
                    <a:pt x="359" y="247"/>
                  </a:cubicBezTo>
                  <a:cubicBezTo>
                    <a:pt x="352" y="183"/>
                    <a:pt x="306" y="216"/>
                    <a:pt x="294" y="192"/>
                  </a:cubicBezTo>
                  <a:cubicBezTo>
                    <a:pt x="292" y="162"/>
                    <a:pt x="352" y="200"/>
                    <a:pt x="339" y="155"/>
                  </a:cubicBezTo>
                  <a:cubicBezTo>
                    <a:pt x="336" y="128"/>
                    <a:pt x="349" y="133"/>
                    <a:pt x="358" y="134"/>
                  </a:cubicBezTo>
                  <a:cubicBezTo>
                    <a:pt x="397" y="140"/>
                    <a:pt x="380" y="111"/>
                    <a:pt x="396" y="108"/>
                  </a:cubicBezTo>
                  <a:cubicBezTo>
                    <a:pt x="421" y="105"/>
                    <a:pt x="429" y="73"/>
                    <a:pt x="421" y="66"/>
                  </a:cubicBezTo>
                  <a:cubicBezTo>
                    <a:pt x="384" y="86"/>
                    <a:pt x="394" y="39"/>
                    <a:pt x="359" y="59"/>
                  </a:cubicBezTo>
                  <a:cubicBezTo>
                    <a:pt x="341" y="69"/>
                    <a:pt x="391" y="26"/>
                    <a:pt x="342" y="0"/>
                  </a:cubicBezTo>
                  <a:cubicBezTo>
                    <a:pt x="311" y="18"/>
                    <a:pt x="282" y="25"/>
                    <a:pt x="280" y="73"/>
                  </a:cubicBezTo>
                  <a:cubicBezTo>
                    <a:pt x="280" y="73"/>
                    <a:pt x="301" y="66"/>
                    <a:pt x="316" y="76"/>
                  </a:cubicBezTo>
                  <a:cubicBezTo>
                    <a:pt x="315" y="93"/>
                    <a:pt x="316" y="97"/>
                    <a:pt x="298" y="97"/>
                  </a:cubicBezTo>
                  <a:cubicBezTo>
                    <a:pt x="287" y="97"/>
                    <a:pt x="276" y="79"/>
                    <a:pt x="242" y="92"/>
                  </a:cubicBezTo>
                  <a:cubicBezTo>
                    <a:pt x="200" y="138"/>
                    <a:pt x="141" y="154"/>
                    <a:pt x="106" y="204"/>
                  </a:cubicBezTo>
                  <a:cubicBezTo>
                    <a:pt x="96" y="219"/>
                    <a:pt x="87" y="244"/>
                    <a:pt x="76" y="261"/>
                  </a:cubicBezTo>
                  <a:cubicBezTo>
                    <a:pt x="59" y="288"/>
                    <a:pt x="43" y="306"/>
                    <a:pt x="49" y="311"/>
                  </a:cubicBezTo>
                  <a:cubicBezTo>
                    <a:pt x="69" y="326"/>
                    <a:pt x="69" y="319"/>
                    <a:pt x="87" y="321"/>
                  </a:cubicBezTo>
                  <a:cubicBezTo>
                    <a:pt x="103" y="312"/>
                    <a:pt x="106" y="340"/>
                    <a:pt x="106" y="340"/>
                  </a:cubicBezTo>
                  <a:cubicBezTo>
                    <a:pt x="98" y="346"/>
                    <a:pt x="108" y="360"/>
                    <a:pt x="81" y="351"/>
                  </a:cubicBezTo>
                  <a:cubicBezTo>
                    <a:pt x="71" y="367"/>
                    <a:pt x="58" y="363"/>
                    <a:pt x="44" y="354"/>
                  </a:cubicBezTo>
                  <a:cubicBezTo>
                    <a:pt x="33" y="348"/>
                    <a:pt x="45" y="374"/>
                    <a:pt x="39" y="394"/>
                  </a:cubicBezTo>
                  <a:cubicBezTo>
                    <a:pt x="33" y="415"/>
                    <a:pt x="0" y="419"/>
                    <a:pt x="0" y="449"/>
                  </a:cubicBezTo>
                  <a:cubicBezTo>
                    <a:pt x="0" y="450"/>
                    <a:pt x="0" y="453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7" y="454"/>
                    <a:pt x="9" y="456"/>
                    <a:pt x="11" y="456"/>
                  </a:cubicBezTo>
                  <a:cubicBezTo>
                    <a:pt x="25" y="456"/>
                    <a:pt x="54" y="472"/>
                    <a:pt x="54" y="487"/>
                  </a:cubicBezTo>
                  <a:cubicBezTo>
                    <a:pt x="54" y="499"/>
                    <a:pt x="47" y="499"/>
                    <a:pt x="45" y="506"/>
                  </a:cubicBezTo>
                  <a:cubicBezTo>
                    <a:pt x="43" y="511"/>
                    <a:pt x="47" y="514"/>
                    <a:pt x="45" y="519"/>
                  </a:cubicBezTo>
                  <a:cubicBezTo>
                    <a:pt x="41" y="534"/>
                    <a:pt x="26" y="541"/>
                    <a:pt x="26" y="558"/>
                  </a:cubicBezTo>
                  <a:cubicBezTo>
                    <a:pt x="26" y="568"/>
                    <a:pt x="31" y="570"/>
                    <a:pt x="39" y="568"/>
                  </a:cubicBezTo>
                  <a:cubicBezTo>
                    <a:pt x="42" y="573"/>
                    <a:pt x="41" y="577"/>
                    <a:pt x="41" y="581"/>
                  </a:cubicBezTo>
                  <a:cubicBezTo>
                    <a:pt x="41" y="584"/>
                    <a:pt x="49" y="590"/>
                    <a:pt x="59" y="590"/>
                  </a:cubicBezTo>
                  <a:cubicBezTo>
                    <a:pt x="65" y="590"/>
                    <a:pt x="70" y="587"/>
                    <a:pt x="76" y="587"/>
                  </a:cubicBezTo>
                  <a:cubicBezTo>
                    <a:pt x="95" y="587"/>
                    <a:pt x="87" y="606"/>
                    <a:pt x="98" y="609"/>
                  </a:cubicBezTo>
                  <a:cubicBezTo>
                    <a:pt x="98" y="609"/>
                    <a:pt x="98" y="609"/>
                    <a:pt x="98" y="609"/>
                  </a:cubicBezTo>
                  <a:cubicBezTo>
                    <a:pt x="101" y="609"/>
                    <a:pt x="101" y="609"/>
                    <a:pt x="101" y="609"/>
                  </a:cubicBezTo>
                  <a:close/>
                </a:path>
              </a:pathLst>
            </a:custGeom>
            <a:grpFill/>
            <a:ln w="6350">
              <a:solidFill>
                <a:sysClr val="windowText" lastClr="000000">
                  <a:alpha val="13000"/>
                </a:sys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6362770" y="3868316"/>
              <a:ext cx="1125144" cy="791296"/>
            </a:xfrm>
            <a:custGeom>
              <a:avLst/>
              <a:gdLst>
                <a:gd name="T0" fmla="*/ 488 w 489"/>
                <a:gd name="T1" fmla="*/ 282 h 344"/>
                <a:gd name="T2" fmla="*/ 452 w 489"/>
                <a:gd name="T3" fmla="*/ 247 h 344"/>
                <a:gd name="T4" fmla="*/ 438 w 489"/>
                <a:gd name="T5" fmla="*/ 238 h 344"/>
                <a:gd name="T6" fmla="*/ 429 w 489"/>
                <a:gd name="T7" fmla="*/ 195 h 344"/>
                <a:gd name="T8" fmla="*/ 438 w 489"/>
                <a:gd name="T9" fmla="*/ 157 h 344"/>
                <a:gd name="T10" fmla="*/ 450 w 489"/>
                <a:gd name="T11" fmla="*/ 128 h 344"/>
                <a:gd name="T12" fmla="*/ 440 w 489"/>
                <a:gd name="T13" fmla="*/ 104 h 344"/>
                <a:gd name="T14" fmla="*/ 460 w 489"/>
                <a:gd name="T15" fmla="*/ 104 h 344"/>
                <a:gd name="T16" fmla="*/ 475 w 489"/>
                <a:gd name="T17" fmla="*/ 93 h 344"/>
                <a:gd name="T18" fmla="*/ 433 w 489"/>
                <a:gd name="T19" fmla="*/ 63 h 344"/>
                <a:gd name="T20" fmla="*/ 407 w 489"/>
                <a:gd name="T21" fmla="*/ 97 h 344"/>
                <a:gd name="T22" fmla="*/ 385 w 489"/>
                <a:gd name="T23" fmla="*/ 113 h 344"/>
                <a:gd name="T24" fmla="*/ 343 w 489"/>
                <a:gd name="T25" fmla="*/ 104 h 344"/>
                <a:gd name="T26" fmla="*/ 339 w 489"/>
                <a:gd name="T27" fmla="*/ 74 h 344"/>
                <a:gd name="T28" fmla="*/ 340 w 489"/>
                <a:gd name="T29" fmla="*/ 53 h 344"/>
                <a:gd name="T30" fmla="*/ 336 w 489"/>
                <a:gd name="T31" fmla="*/ 0 h 344"/>
                <a:gd name="T32" fmla="*/ 304 w 489"/>
                <a:gd name="T33" fmla="*/ 21 h 344"/>
                <a:gd name="T34" fmla="*/ 295 w 489"/>
                <a:gd name="T35" fmla="*/ 21 h 344"/>
                <a:gd name="T36" fmla="*/ 220 w 489"/>
                <a:gd name="T37" fmla="*/ 72 h 344"/>
                <a:gd name="T38" fmla="*/ 142 w 489"/>
                <a:gd name="T39" fmla="*/ 106 h 344"/>
                <a:gd name="T40" fmla="*/ 85 w 489"/>
                <a:gd name="T41" fmla="*/ 98 h 344"/>
                <a:gd name="T42" fmla="*/ 11 w 489"/>
                <a:gd name="T43" fmla="*/ 114 h 344"/>
                <a:gd name="T44" fmla="*/ 10 w 489"/>
                <a:gd name="T45" fmla="*/ 131 h 344"/>
                <a:gd name="T46" fmla="*/ 29 w 489"/>
                <a:gd name="T47" fmla="*/ 146 h 344"/>
                <a:gd name="T48" fmla="*/ 62 w 489"/>
                <a:gd name="T49" fmla="*/ 152 h 344"/>
                <a:gd name="T50" fmla="*/ 90 w 489"/>
                <a:gd name="T51" fmla="*/ 167 h 344"/>
                <a:gd name="T52" fmla="*/ 104 w 489"/>
                <a:gd name="T53" fmla="*/ 198 h 344"/>
                <a:gd name="T54" fmla="*/ 107 w 489"/>
                <a:gd name="T55" fmla="*/ 221 h 344"/>
                <a:gd name="T56" fmla="*/ 129 w 489"/>
                <a:gd name="T57" fmla="*/ 247 h 344"/>
                <a:gd name="T58" fmla="*/ 226 w 489"/>
                <a:gd name="T59" fmla="*/ 216 h 344"/>
                <a:gd name="T60" fmla="*/ 430 w 489"/>
                <a:gd name="T61" fmla="*/ 318 h 344"/>
                <a:gd name="T62" fmla="*/ 475 w 489"/>
                <a:gd name="T63" fmla="*/ 320 h 344"/>
                <a:gd name="T64" fmla="*/ 482 w 489"/>
                <a:gd name="T65" fmla="*/ 291 h 344"/>
                <a:gd name="T66" fmla="*/ 487 w 489"/>
                <a:gd name="T67" fmla="*/ 285 h 344"/>
                <a:gd name="T68" fmla="*/ 488 w 489"/>
                <a:gd name="T69" fmla="*/ 28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9" h="344">
                  <a:moveTo>
                    <a:pt x="488" y="282"/>
                  </a:moveTo>
                  <a:cubicBezTo>
                    <a:pt x="488" y="282"/>
                    <a:pt x="488" y="282"/>
                    <a:pt x="488" y="282"/>
                  </a:cubicBezTo>
                  <a:cubicBezTo>
                    <a:pt x="488" y="282"/>
                    <a:pt x="488" y="282"/>
                    <a:pt x="488" y="282"/>
                  </a:cubicBezTo>
                  <a:cubicBezTo>
                    <a:pt x="471" y="278"/>
                    <a:pt x="471" y="247"/>
                    <a:pt x="452" y="247"/>
                  </a:cubicBezTo>
                  <a:cubicBezTo>
                    <a:pt x="449" y="247"/>
                    <a:pt x="450" y="247"/>
                    <a:pt x="445" y="247"/>
                  </a:cubicBezTo>
                  <a:cubicBezTo>
                    <a:pt x="440" y="247"/>
                    <a:pt x="439" y="242"/>
                    <a:pt x="438" y="238"/>
                  </a:cubicBezTo>
                  <a:cubicBezTo>
                    <a:pt x="424" y="242"/>
                    <a:pt x="422" y="230"/>
                    <a:pt x="422" y="216"/>
                  </a:cubicBezTo>
                  <a:cubicBezTo>
                    <a:pt x="422" y="207"/>
                    <a:pt x="427" y="202"/>
                    <a:pt x="429" y="195"/>
                  </a:cubicBezTo>
                  <a:cubicBezTo>
                    <a:pt x="425" y="194"/>
                    <a:pt x="420" y="192"/>
                    <a:pt x="420" y="186"/>
                  </a:cubicBezTo>
                  <a:cubicBezTo>
                    <a:pt x="420" y="178"/>
                    <a:pt x="436" y="170"/>
                    <a:pt x="438" y="157"/>
                  </a:cubicBezTo>
                  <a:cubicBezTo>
                    <a:pt x="438" y="156"/>
                    <a:pt x="438" y="154"/>
                    <a:pt x="438" y="150"/>
                  </a:cubicBezTo>
                  <a:cubicBezTo>
                    <a:pt x="438" y="139"/>
                    <a:pt x="450" y="136"/>
                    <a:pt x="450" y="128"/>
                  </a:cubicBezTo>
                  <a:cubicBezTo>
                    <a:pt x="450" y="118"/>
                    <a:pt x="435" y="124"/>
                    <a:pt x="435" y="112"/>
                  </a:cubicBezTo>
                  <a:cubicBezTo>
                    <a:pt x="435" y="109"/>
                    <a:pt x="438" y="106"/>
                    <a:pt x="440" y="104"/>
                  </a:cubicBezTo>
                  <a:cubicBezTo>
                    <a:pt x="440" y="104"/>
                    <a:pt x="440" y="104"/>
                    <a:pt x="44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5" y="102"/>
                    <a:pt x="475" y="101"/>
                    <a:pt x="475" y="93"/>
                  </a:cubicBezTo>
                  <a:cubicBezTo>
                    <a:pt x="475" y="84"/>
                    <a:pt x="456" y="49"/>
                    <a:pt x="449" y="49"/>
                  </a:cubicBezTo>
                  <a:cubicBezTo>
                    <a:pt x="440" y="49"/>
                    <a:pt x="438" y="59"/>
                    <a:pt x="433" y="63"/>
                  </a:cubicBezTo>
                  <a:cubicBezTo>
                    <a:pt x="428" y="68"/>
                    <a:pt x="422" y="66"/>
                    <a:pt x="418" y="72"/>
                  </a:cubicBezTo>
                  <a:cubicBezTo>
                    <a:pt x="413" y="79"/>
                    <a:pt x="414" y="91"/>
                    <a:pt x="407" y="97"/>
                  </a:cubicBezTo>
                  <a:cubicBezTo>
                    <a:pt x="403" y="99"/>
                    <a:pt x="398" y="99"/>
                    <a:pt x="395" y="104"/>
                  </a:cubicBezTo>
                  <a:cubicBezTo>
                    <a:pt x="391" y="107"/>
                    <a:pt x="391" y="113"/>
                    <a:pt x="385" y="113"/>
                  </a:cubicBezTo>
                  <a:cubicBezTo>
                    <a:pt x="370" y="113"/>
                    <a:pt x="372" y="98"/>
                    <a:pt x="358" y="98"/>
                  </a:cubicBezTo>
                  <a:cubicBezTo>
                    <a:pt x="352" y="98"/>
                    <a:pt x="350" y="104"/>
                    <a:pt x="343" y="104"/>
                  </a:cubicBezTo>
                  <a:cubicBezTo>
                    <a:pt x="337" y="104"/>
                    <a:pt x="331" y="101"/>
                    <a:pt x="331" y="95"/>
                  </a:cubicBezTo>
                  <a:cubicBezTo>
                    <a:pt x="331" y="86"/>
                    <a:pt x="339" y="82"/>
                    <a:pt x="339" y="74"/>
                  </a:cubicBezTo>
                  <a:cubicBezTo>
                    <a:pt x="339" y="69"/>
                    <a:pt x="334" y="68"/>
                    <a:pt x="334" y="61"/>
                  </a:cubicBezTo>
                  <a:cubicBezTo>
                    <a:pt x="334" y="58"/>
                    <a:pt x="339" y="56"/>
                    <a:pt x="340" y="53"/>
                  </a:cubicBezTo>
                  <a:cubicBezTo>
                    <a:pt x="344" y="40"/>
                    <a:pt x="349" y="27"/>
                    <a:pt x="349" y="13"/>
                  </a:cubicBezTo>
                  <a:cubicBezTo>
                    <a:pt x="349" y="4"/>
                    <a:pt x="347" y="0"/>
                    <a:pt x="336" y="0"/>
                  </a:cubicBezTo>
                  <a:cubicBezTo>
                    <a:pt x="320" y="0"/>
                    <a:pt x="312" y="1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72" y="29"/>
                    <a:pt x="269" y="49"/>
                    <a:pt x="248" y="63"/>
                  </a:cubicBezTo>
                  <a:cubicBezTo>
                    <a:pt x="241" y="69"/>
                    <a:pt x="226" y="66"/>
                    <a:pt x="220" y="72"/>
                  </a:cubicBezTo>
                  <a:cubicBezTo>
                    <a:pt x="211" y="81"/>
                    <a:pt x="203" y="95"/>
                    <a:pt x="185" y="95"/>
                  </a:cubicBezTo>
                  <a:cubicBezTo>
                    <a:pt x="167" y="95"/>
                    <a:pt x="158" y="106"/>
                    <a:pt x="142" y="106"/>
                  </a:cubicBezTo>
                  <a:cubicBezTo>
                    <a:pt x="128" y="106"/>
                    <a:pt x="124" y="92"/>
                    <a:pt x="112" y="92"/>
                  </a:cubicBezTo>
                  <a:cubicBezTo>
                    <a:pt x="101" y="92"/>
                    <a:pt x="93" y="98"/>
                    <a:pt x="85" y="98"/>
                  </a:cubicBezTo>
                  <a:cubicBezTo>
                    <a:pt x="64" y="98"/>
                    <a:pt x="64" y="98"/>
                    <a:pt x="37" y="98"/>
                  </a:cubicBezTo>
                  <a:cubicBezTo>
                    <a:pt x="23" y="98"/>
                    <a:pt x="16" y="107"/>
                    <a:pt x="11" y="114"/>
                  </a:cubicBezTo>
                  <a:cubicBezTo>
                    <a:pt x="8" y="114"/>
                    <a:pt x="10" y="113"/>
                    <a:pt x="8" y="113"/>
                  </a:cubicBezTo>
                  <a:cubicBezTo>
                    <a:pt x="8" y="113"/>
                    <a:pt x="0" y="125"/>
                    <a:pt x="10" y="131"/>
                  </a:cubicBezTo>
                  <a:cubicBezTo>
                    <a:pt x="21" y="136"/>
                    <a:pt x="16" y="131"/>
                    <a:pt x="23" y="136"/>
                  </a:cubicBezTo>
                  <a:cubicBezTo>
                    <a:pt x="30" y="141"/>
                    <a:pt x="37" y="138"/>
                    <a:pt x="29" y="146"/>
                  </a:cubicBezTo>
                  <a:cubicBezTo>
                    <a:pt x="22" y="156"/>
                    <a:pt x="33" y="165"/>
                    <a:pt x="44" y="154"/>
                  </a:cubicBezTo>
                  <a:cubicBezTo>
                    <a:pt x="54" y="143"/>
                    <a:pt x="59" y="144"/>
                    <a:pt x="62" y="152"/>
                  </a:cubicBezTo>
                  <a:cubicBezTo>
                    <a:pt x="67" y="161"/>
                    <a:pt x="71" y="165"/>
                    <a:pt x="76" y="159"/>
                  </a:cubicBezTo>
                  <a:cubicBezTo>
                    <a:pt x="81" y="154"/>
                    <a:pt x="85" y="156"/>
                    <a:pt x="90" y="167"/>
                  </a:cubicBezTo>
                  <a:cubicBezTo>
                    <a:pt x="96" y="177"/>
                    <a:pt x="98" y="183"/>
                    <a:pt x="96" y="188"/>
                  </a:cubicBezTo>
                  <a:cubicBezTo>
                    <a:pt x="93" y="192"/>
                    <a:pt x="98" y="193"/>
                    <a:pt x="104" y="198"/>
                  </a:cubicBezTo>
                  <a:cubicBezTo>
                    <a:pt x="110" y="203"/>
                    <a:pt x="114" y="207"/>
                    <a:pt x="107" y="209"/>
                  </a:cubicBezTo>
                  <a:cubicBezTo>
                    <a:pt x="99" y="211"/>
                    <a:pt x="99" y="215"/>
                    <a:pt x="107" y="221"/>
                  </a:cubicBezTo>
                  <a:cubicBezTo>
                    <a:pt x="113" y="227"/>
                    <a:pt x="113" y="231"/>
                    <a:pt x="119" y="235"/>
                  </a:cubicBezTo>
                  <a:cubicBezTo>
                    <a:pt x="125" y="238"/>
                    <a:pt x="129" y="247"/>
                    <a:pt x="129" y="247"/>
                  </a:cubicBezTo>
                  <a:cubicBezTo>
                    <a:pt x="145" y="235"/>
                    <a:pt x="161" y="229"/>
                    <a:pt x="168" y="227"/>
                  </a:cubicBezTo>
                  <a:cubicBezTo>
                    <a:pt x="217" y="225"/>
                    <a:pt x="219" y="215"/>
                    <a:pt x="226" y="216"/>
                  </a:cubicBezTo>
                  <a:cubicBezTo>
                    <a:pt x="280" y="222"/>
                    <a:pt x="344" y="322"/>
                    <a:pt x="376" y="336"/>
                  </a:cubicBezTo>
                  <a:cubicBezTo>
                    <a:pt x="396" y="344"/>
                    <a:pt x="408" y="318"/>
                    <a:pt x="430" y="318"/>
                  </a:cubicBezTo>
                  <a:cubicBezTo>
                    <a:pt x="451" y="318"/>
                    <a:pt x="466" y="320"/>
                    <a:pt x="475" y="320"/>
                  </a:cubicBezTo>
                  <a:cubicBezTo>
                    <a:pt x="475" y="320"/>
                    <a:pt x="475" y="320"/>
                    <a:pt x="475" y="320"/>
                  </a:cubicBezTo>
                  <a:cubicBezTo>
                    <a:pt x="479" y="309"/>
                    <a:pt x="479" y="309"/>
                    <a:pt x="479" y="309"/>
                  </a:cubicBezTo>
                  <a:cubicBezTo>
                    <a:pt x="482" y="291"/>
                    <a:pt x="482" y="291"/>
                    <a:pt x="482" y="291"/>
                  </a:cubicBezTo>
                  <a:cubicBezTo>
                    <a:pt x="487" y="285"/>
                    <a:pt x="487" y="285"/>
                    <a:pt x="487" y="285"/>
                  </a:cubicBezTo>
                  <a:cubicBezTo>
                    <a:pt x="487" y="285"/>
                    <a:pt x="487" y="285"/>
                    <a:pt x="487" y="285"/>
                  </a:cubicBezTo>
                  <a:cubicBezTo>
                    <a:pt x="486" y="285"/>
                    <a:pt x="489" y="282"/>
                    <a:pt x="488" y="282"/>
                  </a:cubicBezTo>
                  <a:cubicBezTo>
                    <a:pt x="488" y="282"/>
                    <a:pt x="488" y="282"/>
                    <a:pt x="488" y="282"/>
                  </a:cubicBezTo>
                  <a:close/>
                </a:path>
              </a:pathLst>
            </a:custGeom>
            <a:grpFill/>
            <a:ln w="6350">
              <a:solidFill>
                <a:sysClr val="windowText" lastClr="000000">
                  <a:alpha val="13000"/>
                </a:sys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auto">
            <a:xfrm>
              <a:off x="7547581" y="1443288"/>
              <a:ext cx="1118042" cy="1630892"/>
            </a:xfrm>
            <a:custGeom>
              <a:avLst/>
              <a:gdLst>
                <a:gd name="T0" fmla="*/ 270 w 486"/>
                <a:gd name="T1" fmla="*/ 585 h 708"/>
                <a:gd name="T2" fmla="*/ 351 w 486"/>
                <a:gd name="T3" fmla="*/ 643 h 708"/>
                <a:gd name="T4" fmla="*/ 486 w 486"/>
                <a:gd name="T5" fmla="*/ 708 h 708"/>
                <a:gd name="T6" fmla="*/ 469 w 486"/>
                <a:gd name="T7" fmla="*/ 630 h 708"/>
                <a:gd name="T8" fmla="*/ 437 w 486"/>
                <a:gd name="T9" fmla="*/ 603 h 708"/>
                <a:gd name="T10" fmla="*/ 443 w 486"/>
                <a:gd name="T11" fmla="*/ 567 h 708"/>
                <a:gd name="T12" fmla="*/ 407 w 486"/>
                <a:gd name="T13" fmla="*/ 518 h 708"/>
                <a:gd name="T14" fmla="*/ 409 w 486"/>
                <a:gd name="T15" fmla="*/ 491 h 708"/>
                <a:gd name="T16" fmla="*/ 369 w 486"/>
                <a:gd name="T17" fmla="*/ 435 h 708"/>
                <a:gd name="T18" fmla="*/ 375 w 486"/>
                <a:gd name="T19" fmla="*/ 391 h 708"/>
                <a:gd name="T20" fmla="*/ 345 w 486"/>
                <a:gd name="T21" fmla="*/ 385 h 708"/>
                <a:gd name="T22" fmla="*/ 315 w 486"/>
                <a:gd name="T23" fmla="*/ 373 h 708"/>
                <a:gd name="T24" fmla="*/ 315 w 486"/>
                <a:gd name="T25" fmla="*/ 373 h 708"/>
                <a:gd name="T26" fmla="*/ 316 w 486"/>
                <a:gd name="T27" fmla="*/ 374 h 708"/>
                <a:gd name="T28" fmla="*/ 315 w 486"/>
                <a:gd name="T29" fmla="*/ 373 h 708"/>
                <a:gd name="T30" fmla="*/ 315 w 486"/>
                <a:gd name="T31" fmla="*/ 373 h 708"/>
                <a:gd name="T32" fmla="*/ 309 w 486"/>
                <a:gd name="T33" fmla="*/ 353 h 708"/>
                <a:gd name="T34" fmla="*/ 290 w 486"/>
                <a:gd name="T35" fmla="*/ 359 h 708"/>
                <a:gd name="T36" fmla="*/ 286 w 486"/>
                <a:gd name="T37" fmla="*/ 381 h 708"/>
                <a:gd name="T38" fmla="*/ 219 w 486"/>
                <a:gd name="T39" fmla="*/ 290 h 708"/>
                <a:gd name="T40" fmla="*/ 234 w 486"/>
                <a:gd name="T41" fmla="*/ 264 h 708"/>
                <a:gd name="T42" fmla="*/ 224 w 486"/>
                <a:gd name="T43" fmla="*/ 246 h 708"/>
                <a:gd name="T44" fmla="*/ 224 w 486"/>
                <a:gd name="T45" fmla="*/ 246 h 708"/>
                <a:gd name="T46" fmla="*/ 224 w 486"/>
                <a:gd name="T47" fmla="*/ 218 h 708"/>
                <a:gd name="T48" fmla="*/ 224 w 486"/>
                <a:gd name="T49" fmla="*/ 218 h 708"/>
                <a:gd name="T50" fmla="*/ 250 w 486"/>
                <a:gd name="T51" fmla="*/ 235 h 708"/>
                <a:gd name="T52" fmla="*/ 234 w 486"/>
                <a:gd name="T53" fmla="*/ 193 h 708"/>
                <a:gd name="T54" fmla="*/ 289 w 486"/>
                <a:gd name="T55" fmla="*/ 139 h 708"/>
                <a:gd name="T56" fmla="*/ 239 w 486"/>
                <a:gd name="T57" fmla="*/ 0 h 708"/>
                <a:gd name="T58" fmla="*/ 219 w 486"/>
                <a:gd name="T59" fmla="*/ 6 h 708"/>
                <a:gd name="T60" fmla="*/ 209 w 486"/>
                <a:gd name="T61" fmla="*/ 1 h 708"/>
                <a:gd name="T62" fmla="*/ 203 w 486"/>
                <a:gd name="T63" fmla="*/ 27 h 708"/>
                <a:gd name="T64" fmla="*/ 193 w 486"/>
                <a:gd name="T65" fmla="*/ 60 h 708"/>
                <a:gd name="T66" fmla="*/ 193 w 486"/>
                <a:gd name="T67" fmla="*/ 72 h 708"/>
                <a:gd name="T68" fmla="*/ 150 w 486"/>
                <a:gd name="T69" fmla="*/ 93 h 708"/>
                <a:gd name="T70" fmla="*/ 132 w 486"/>
                <a:gd name="T71" fmla="*/ 104 h 708"/>
                <a:gd name="T72" fmla="*/ 110 w 486"/>
                <a:gd name="T73" fmla="*/ 69 h 708"/>
                <a:gd name="T74" fmla="*/ 94 w 486"/>
                <a:gd name="T75" fmla="*/ 80 h 708"/>
                <a:gd name="T76" fmla="*/ 44 w 486"/>
                <a:gd name="T77" fmla="*/ 112 h 708"/>
                <a:gd name="T78" fmla="*/ 20 w 486"/>
                <a:gd name="T79" fmla="*/ 134 h 708"/>
                <a:gd name="T80" fmla="*/ 17 w 486"/>
                <a:gd name="T81" fmla="*/ 146 h 708"/>
                <a:gd name="T82" fmla="*/ 1 w 486"/>
                <a:gd name="T83" fmla="*/ 166 h 708"/>
                <a:gd name="T84" fmla="*/ 1 w 486"/>
                <a:gd name="T85" fmla="*/ 177 h 708"/>
                <a:gd name="T86" fmla="*/ 20 w 486"/>
                <a:gd name="T87" fmla="*/ 178 h 708"/>
                <a:gd name="T88" fmla="*/ 22 w 486"/>
                <a:gd name="T89" fmla="*/ 195 h 708"/>
                <a:gd name="T90" fmla="*/ 41 w 486"/>
                <a:gd name="T91" fmla="*/ 203 h 708"/>
                <a:gd name="T92" fmla="*/ 41 w 486"/>
                <a:gd name="T93" fmla="*/ 203 h 708"/>
                <a:gd name="T94" fmla="*/ 63 w 486"/>
                <a:gd name="T95" fmla="*/ 221 h 708"/>
                <a:gd name="T96" fmla="*/ 63 w 486"/>
                <a:gd name="T97" fmla="*/ 221 h 708"/>
                <a:gd name="T98" fmla="*/ 89 w 486"/>
                <a:gd name="T99" fmla="*/ 239 h 708"/>
                <a:gd name="T100" fmla="*/ 105 w 486"/>
                <a:gd name="T101" fmla="*/ 263 h 708"/>
                <a:gd name="T102" fmla="*/ 113 w 486"/>
                <a:gd name="T103" fmla="*/ 259 h 708"/>
                <a:gd name="T104" fmla="*/ 122 w 486"/>
                <a:gd name="T105" fmla="*/ 267 h 708"/>
                <a:gd name="T106" fmla="*/ 133 w 486"/>
                <a:gd name="T107" fmla="*/ 259 h 708"/>
                <a:gd name="T108" fmla="*/ 96 w 486"/>
                <a:gd name="T109" fmla="*/ 226 h 708"/>
                <a:gd name="T110" fmla="*/ 126 w 486"/>
                <a:gd name="T111" fmla="*/ 184 h 708"/>
                <a:gd name="T112" fmla="*/ 167 w 486"/>
                <a:gd name="T113" fmla="*/ 261 h 708"/>
                <a:gd name="T114" fmla="*/ 191 w 486"/>
                <a:gd name="T115" fmla="*/ 369 h 708"/>
                <a:gd name="T116" fmla="*/ 214 w 486"/>
                <a:gd name="T117" fmla="*/ 435 h 708"/>
                <a:gd name="T118" fmla="*/ 228 w 486"/>
                <a:gd name="T119" fmla="*/ 510 h 708"/>
                <a:gd name="T120" fmla="*/ 270 w 486"/>
                <a:gd name="T121" fmla="*/ 585 h 708"/>
                <a:gd name="T122" fmla="*/ 270 w 486"/>
                <a:gd name="T123" fmla="*/ 585 h 708"/>
                <a:gd name="T124" fmla="*/ 270 w 486"/>
                <a:gd name="T125" fmla="*/ 585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6" h="708">
                  <a:moveTo>
                    <a:pt x="270" y="585"/>
                  </a:moveTo>
                  <a:cubicBezTo>
                    <a:pt x="270" y="585"/>
                    <a:pt x="306" y="625"/>
                    <a:pt x="351" y="643"/>
                  </a:cubicBezTo>
                  <a:cubicBezTo>
                    <a:pt x="385" y="658"/>
                    <a:pt x="449" y="691"/>
                    <a:pt x="486" y="708"/>
                  </a:cubicBezTo>
                  <a:cubicBezTo>
                    <a:pt x="485" y="674"/>
                    <a:pt x="479" y="649"/>
                    <a:pt x="469" y="630"/>
                  </a:cubicBezTo>
                  <a:cubicBezTo>
                    <a:pt x="461" y="609"/>
                    <a:pt x="453" y="621"/>
                    <a:pt x="437" y="603"/>
                  </a:cubicBezTo>
                  <a:cubicBezTo>
                    <a:pt x="431" y="595"/>
                    <a:pt x="436" y="569"/>
                    <a:pt x="443" y="567"/>
                  </a:cubicBezTo>
                  <a:cubicBezTo>
                    <a:pt x="480" y="552"/>
                    <a:pt x="418" y="563"/>
                    <a:pt x="407" y="518"/>
                  </a:cubicBezTo>
                  <a:cubicBezTo>
                    <a:pt x="404" y="499"/>
                    <a:pt x="400" y="499"/>
                    <a:pt x="409" y="491"/>
                  </a:cubicBezTo>
                  <a:cubicBezTo>
                    <a:pt x="448" y="455"/>
                    <a:pt x="378" y="451"/>
                    <a:pt x="369" y="435"/>
                  </a:cubicBezTo>
                  <a:cubicBezTo>
                    <a:pt x="326" y="359"/>
                    <a:pt x="386" y="446"/>
                    <a:pt x="375" y="391"/>
                  </a:cubicBezTo>
                  <a:cubicBezTo>
                    <a:pt x="369" y="386"/>
                    <a:pt x="361" y="382"/>
                    <a:pt x="345" y="385"/>
                  </a:cubicBezTo>
                  <a:cubicBezTo>
                    <a:pt x="330" y="382"/>
                    <a:pt x="321" y="381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6" y="374"/>
                    <a:pt x="316" y="374"/>
                    <a:pt x="316" y="374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3" y="369"/>
                    <a:pt x="310" y="363"/>
                    <a:pt x="309" y="353"/>
                  </a:cubicBezTo>
                  <a:cubicBezTo>
                    <a:pt x="309" y="353"/>
                    <a:pt x="300" y="341"/>
                    <a:pt x="290" y="359"/>
                  </a:cubicBezTo>
                  <a:cubicBezTo>
                    <a:pt x="286" y="365"/>
                    <a:pt x="303" y="384"/>
                    <a:pt x="286" y="381"/>
                  </a:cubicBezTo>
                  <a:cubicBezTo>
                    <a:pt x="270" y="376"/>
                    <a:pt x="241" y="314"/>
                    <a:pt x="219" y="290"/>
                  </a:cubicBezTo>
                  <a:cubicBezTo>
                    <a:pt x="206" y="275"/>
                    <a:pt x="218" y="267"/>
                    <a:pt x="234" y="264"/>
                  </a:cubicBezTo>
                  <a:cubicBezTo>
                    <a:pt x="236" y="257"/>
                    <a:pt x="234" y="253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9" y="207"/>
                    <a:pt x="243" y="235"/>
                    <a:pt x="250" y="235"/>
                  </a:cubicBezTo>
                  <a:cubicBezTo>
                    <a:pt x="265" y="231"/>
                    <a:pt x="234" y="207"/>
                    <a:pt x="234" y="193"/>
                  </a:cubicBezTo>
                  <a:cubicBezTo>
                    <a:pt x="235" y="123"/>
                    <a:pt x="295" y="147"/>
                    <a:pt x="289" y="139"/>
                  </a:cubicBezTo>
                  <a:cubicBezTo>
                    <a:pt x="276" y="122"/>
                    <a:pt x="257" y="74"/>
                    <a:pt x="239" y="0"/>
                  </a:cubicBezTo>
                  <a:cubicBezTo>
                    <a:pt x="230" y="0"/>
                    <a:pt x="227" y="6"/>
                    <a:pt x="219" y="6"/>
                  </a:cubicBezTo>
                  <a:cubicBezTo>
                    <a:pt x="214" y="6"/>
                    <a:pt x="213" y="4"/>
                    <a:pt x="209" y="1"/>
                  </a:cubicBezTo>
                  <a:cubicBezTo>
                    <a:pt x="203" y="8"/>
                    <a:pt x="206" y="17"/>
                    <a:pt x="203" y="27"/>
                  </a:cubicBezTo>
                  <a:cubicBezTo>
                    <a:pt x="199" y="38"/>
                    <a:pt x="193" y="47"/>
                    <a:pt x="193" y="60"/>
                  </a:cubicBezTo>
                  <a:cubicBezTo>
                    <a:pt x="193" y="64"/>
                    <a:pt x="193" y="66"/>
                    <a:pt x="193" y="72"/>
                  </a:cubicBezTo>
                  <a:cubicBezTo>
                    <a:pt x="193" y="95"/>
                    <a:pt x="164" y="86"/>
                    <a:pt x="150" y="93"/>
                  </a:cubicBezTo>
                  <a:cubicBezTo>
                    <a:pt x="147" y="96"/>
                    <a:pt x="138" y="104"/>
                    <a:pt x="132" y="104"/>
                  </a:cubicBezTo>
                  <a:cubicBezTo>
                    <a:pt x="115" y="104"/>
                    <a:pt x="122" y="69"/>
                    <a:pt x="110" y="69"/>
                  </a:cubicBezTo>
                  <a:cubicBezTo>
                    <a:pt x="101" y="69"/>
                    <a:pt x="100" y="77"/>
                    <a:pt x="94" y="80"/>
                  </a:cubicBezTo>
                  <a:cubicBezTo>
                    <a:pt x="72" y="86"/>
                    <a:pt x="57" y="93"/>
                    <a:pt x="44" y="112"/>
                  </a:cubicBezTo>
                  <a:cubicBezTo>
                    <a:pt x="38" y="122"/>
                    <a:pt x="30" y="125"/>
                    <a:pt x="20" y="134"/>
                  </a:cubicBezTo>
                  <a:cubicBezTo>
                    <a:pt x="17" y="138"/>
                    <a:pt x="21" y="144"/>
                    <a:pt x="17" y="146"/>
                  </a:cubicBezTo>
                  <a:cubicBezTo>
                    <a:pt x="8" y="154"/>
                    <a:pt x="1" y="147"/>
                    <a:pt x="1" y="166"/>
                  </a:cubicBezTo>
                  <a:cubicBezTo>
                    <a:pt x="1" y="170"/>
                    <a:pt x="0" y="175"/>
                    <a:pt x="1" y="177"/>
                  </a:cubicBezTo>
                  <a:cubicBezTo>
                    <a:pt x="5" y="178"/>
                    <a:pt x="15" y="177"/>
                    <a:pt x="20" y="178"/>
                  </a:cubicBezTo>
                  <a:cubicBezTo>
                    <a:pt x="26" y="181"/>
                    <a:pt x="22" y="189"/>
                    <a:pt x="22" y="195"/>
                  </a:cubicBezTo>
                  <a:cubicBezTo>
                    <a:pt x="24" y="203"/>
                    <a:pt x="33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41"/>
                    <a:pt x="74" y="236"/>
                    <a:pt x="89" y="239"/>
                  </a:cubicBezTo>
                  <a:cubicBezTo>
                    <a:pt x="101" y="240"/>
                    <a:pt x="99" y="263"/>
                    <a:pt x="105" y="263"/>
                  </a:cubicBezTo>
                  <a:cubicBezTo>
                    <a:pt x="110" y="263"/>
                    <a:pt x="110" y="259"/>
                    <a:pt x="113" y="259"/>
                  </a:cubicBezTo>
                  <a:cubicBezTo>
                    <a:pt x="113" y="263"/>
                    <a:pt x="118" y="267"/>
                    <a:pt x="122" y="267"/>
                  </a:cubicBezTo>
                  <a:cubicBezTo>
                    <a:pt x="127" y="267"/>
                    <a:pt x="131" y="262"/>
                    <a:pt x="133" y="259"/>
                  </a:cubicBezTo>
                  <a:cubicBezTo>
                    <a:pt x="126" y="239"/>
                    <a:pt x="96" y="227"/>
                    <a:pt x="96" y="226"/>
                  </a:cubicBezTo>
                  <a:cubicBezTo>
                    <a:pt x="96" y="216"/>
                    <a:pt x="110" y="182"/>
                    <a:pt x="126" y="184"/>
                  </a:cubicBezTo>
                  <a:cubicBezTo>
                    <a:pt x="100" y="237"/>
                    <a:pt x="160" y="243"/>
                    <a:pt x="167" y="261"/>
                  </a:cubicBezTo>
                  <a:cubicBezTo>
                    <a:pt x="183" y="299"/>
                    <a:pt x="165" y="311"/>
                    <a:pt x="191" y="369"/>
                  </a:cubicBezTo>
                  <a:cubicBezTo>
                    <a:pt x="198" y="384"/>
                    <a:pt x="208" y="412"/>
                    <a:pt x="214" y="435"/>
                  </a:cubicBezTo>
                  <a:cubicBezTo>
                    <a:pt x="231" y="491"/>
                    <a:pt x="193" y="487"/>
                    <a:pt x="228" y="510"/>
                  </a:cubicBezTo>
                  <a:cubicBezTo>
                    <a:pt x="247" y="524"/>
                    <a:pt x="224" y="544"/>
                    <a:pt x="270" y="585"/>
                  </a:cubicBezTo>
                  <a:cubicBezTo>
                    <a:pt x="270" y="585"/>
                    <a:pt x="270" y="585"/>
                    <a:pt x="270" y="585"/>
                  </a:cubicBezTo>
                  <a:cubicBezTo>
                    <a:pt x="270" y="585"/>
                    <a:pt x="270" y="585"/>
                    <a:pt x="270" y="585"/>
                  </a:cubicBezTo>
                  <a:close/>
                </a:path>
              </a:pathLst>
            </a:custGeom>
            <a:grpFill/>
            <a:ln w="6350">
              <a:solidFill>
                <a:sysClr val="windowText" lastClr="000000">
                  <a:alpha val="13000"/>
                </a:sys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9"/>
            <p:cNvSpPr>
              <a:spLocks/>
            </p:cNvSpPr>
            <p:nvPr/>
          </p:nvSpPr>
          <p:spPr bwMode="auto">
            <a:xfrm>
              <a:off x="5236204" y="1579669"/>
              <a:ext cx="2055662" cy="2550044"/>
            </a:xfrm>
            <a:custGeom>
              <a:avLst/>
              <a:gdLst>
                <a:gd name="T0" fmla="*/ 853 w 893"/>
                <a:gd name="T1" fmla="*/ 507 h 1108"/>
                <a:gd name="T2" fmla="*/ 828 w 893"/>
                <a:gd name="T3" fmla="*/ 414 h 1108"/>
                <a:gd name="T4" fmla="*/ 844 w 893"/>
                <a:gd name="T5" fmla="*/ 370 h 1108"/>
                <a:gd name="T6" fmla="*/ 886 w 893"/>
                <a:gd name="T7" fmla="*/ 323 h 1108"/>
                <a:gd name="T8" fmla="*/ 861 w 893"/>
                <a:gd name="T9" fmla="*/ 268 h 1108"/>
                <a:gd name="T10" fmla="*/ 844 w 893"/>
                <a:gd name="T11" fmla="*/ 230 h 1108"/>
                <a:gd name="T12" fmla="*/ 886 w 893"/>
                <a:gd name="T13" fmla="*/ 194 h 1108"/>
                <a:gd name="T14" fmla="*/ 885 w 893"/>
                <a:gd name="T15" fmla="*/ 155 h 1108"/>
                <a:gd name="T16" fmla="*/ 825 w 893"/>
                <a:gd name="T17" fmla="*/ 127 h 1108"/>
                <a:gd name="T18" fmla="*/ 829 w 893"/>
                <a:gd name="T19" fmla="*/ 65 h 1108"/>
                <a:gd name="T20" fmla="*/ 795 w 893"/>
                <a:gd name="T21" fmla="*/ 2 h 1108"/>
                <a:gd name="T22" fmla="*/ 756 w 893"/>
                <a:gd name="T23" fmla="*/ 29 h 1108"/>
                <a:gd name="T24" fmla="*/ 608 w 893"/>
                <a:gd name="T25" fmla="*/ 104 h 1108"/>
                <a:gd name="T26" fmla="*/ 522 w 893"/>
                <a:gd name="T27" fmla="*/ 168 h 1108"/>
                <a:gd name="T28" fmla="*/ 505 w 893"/>
                <a:gd name="T29" fmla="*/ 129 h 1108"/>
                <a:gd name="T30" fmla="*/ 451 w 893"/>
                <a:gd name="T31" fmla="*/ 230 h 1108"/>
                <a:gd name="T32" fmla="*/ 392 w 893"/>
                <a:gd name="T33" fmla="*/ 299 h 1108"/>
                <a:gd name="T34" fmla="*/ 312 w 893"/>
                <a:gd name="T35" fmla="*/ 309 h 1108"/>
                <a:gd name="T36" fmla="*/ 189 w 893"/>
                <a:gd name="T37" fmla="*/ 287 h 1108"/>
                <a:gd name="T38" fmla="*/ 122 w 893"/>
                <a:gd name="T39" fmla="*/ 327 h 1108"/>
                <a:gd name="T40" fmla="*/ 83 w 893"/>
                <a:gd name="T41" fmla="*/ 336 h 1108"/>
                <a:gd name="T42" fmla="*/ 18 w 893"/>
                <a:gd name="T43" fmla="*/ 366 h 1108"/>
                <a:gd name="T44" fmla="*/ 57 w 893"/>
                <a:gd name="T45" fmla="*/ 438 h 1108"/>
                <a:gd name="T46" fmla="*/ 59 w 893"/>
                <a:gd name="T47" fmla="*/ 504 h 1108"/>
                <a:gd name="T48" fmla="*/ 42 w 893"/>
                <a:gd name="T49" fmla="*/ 549 h 1108"/>
                <a:gd name="T50" fmla="*/ 0 w 893"/>
                <a:gd name="T51" fmla="*/ 600 h 1108"/>
                <a:gd name="T52" fmla="*/ 37 w 893"/>
                <a:gd name="T53" fmla="*/ 743 h 1108"/>
                <a:gd name="T54" fmla="*/ 48 w 893"/>
                <a:gd name="T55" fmla="*/ 828 h 1108"/>
                <a:gd name="T56" fmla="*/ 85 w 893"/>
                <a:gd name="T57" fmla="*/ 861 h 1108"/>
                <a:gd name="T58" fmla="*/ 142 w 893"/>
                <a:gd name="T59" fmla="*/ 905 h 1108"/>
                <a:gd name="T60" fmla="*/ 169 w 893"/>
                <a:gd name="T61" fmla="*/ 963 h 1108"/>
                <a:gd name="T62" fmla="*/ 193 w 893"/>
                <a:gd name="T63" fmla="*/ 1084 h 1108"/>
                <a:gd name="T64" fmla="*/ 282 w 893"/>
                <a:gd name="T65" fmla="*/ 1081 h 1108"/>
                <a:gd name="T66" fmla="*/ 385 w 893"/>
                <a:gd name="T67" fmla="*/ 1017 h 1108"/>
                <a:gd name="T68" fmla="*/ 409 w 893"/>
                <a:gd name="T69" fmla="*/ 1006 h 1108"/>
                <a:gd name="T70" fmla="*/ 446 w 893"/>
                <a:gd name="T71" fmla="*/ 1053 h 1108"/>
                <a:gd name="T72" fmla="*/ 574 w 893"/>
                <a:gd name="T73" fmla="*/ 1092 h 1108"/>
                <a:gd name="T74" fmla="*/ 674 w 893"/>
                <a:gd name="T75" fmla="*/ 1089 h 1108"/>
                <a:gd name="T76" fmla="*/ 784 w 893"/>
                <a:gd name="T77" fmla="*/ 1015 h 1108"/>
                <a:gd name="T78" fmla="*/ 757 w 893"/>
                <a:gd name="T79" fmla="*/ 932 h 1108"/>
                <a:gd name="T80" fmla="*/ 757 w 893"/>
                <a:gd name="T81" fmla="*/ 914 h 1108"/>
                <a:gd name="T82" fmla="*/ 737 w 893"/>
                <a:gd name="T83" fmla="*/ 852 h 1108"/>
                <a:gd name="T84" fmla="*/ 811 w 893"/>
                <a:gd name="T85" fmla="*/ 748 h 1108"/>
                <a:gd name="T86" fmla="*/ 780 w 893"/>
                <a:gd name="T87" fmla="*/ 667 h 1108"/>
                <a:gd name="T88" fmla="*/ 791 w 893"/>
                <a:gd name="T89" fmla="*/ 581 h 1108"/>
                <a:gd name="T90" fmla="*/ 854 w 893"/>
                <a:gd name="T91" fmla="*/ 556 h 1108"/>
                <a:gd name="T92" fmla="*/ 869 w 893"/>
                <a:gd name="T93" fmla="*/ 53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3" h="1108">
                  <a:moveTo>
                    <a:pt x="860" y="534"/>
                  </a:moveTo>
                  <a:cubicBezTo>
                    <a:pt x="860" y="524"/>
                    <a:pt x="853" y="521"/>
                    <a:pt x="853" y="515"/>
                  </a:cubicBezTo>
                  <a:cubicBezTo>
                    <a:pt x="853" y="515"/>
                    <a:pt x="853" y="510"/>
                    <a:pt x="853" y="507"/>
                  </a:cubicBezTo>
                  <a:cubicBezTo>
                    <a:pt x="853" y="497"/>
                    <a:pt x="838" y="498"/>
                    <a:pt x="834" y="491"/>
                  </a:cubicBezTo>
                  <a:cubicBezTo>
                    <a:pt x="826" y="475"/>
                    <a:pt x="812" y="469"/>
                    <a:pt x="812" y="443"/>
                  </a:cubicBezTo>
                  <a:cubicBezTo>
                    <a:pt x="812" y="432"/>
                    <a:pt x="820" y="418"/>
                    <a:pt x="828" y="414"/>
                  </a:cubicBezTo>
                  <a:cubicBezTo>
                    <a:pt x="836" y="412"/>
                    <a:pt x="838" y="416"/>
                    <a:pt x="838" y="407"/>
                  </a:cubicBezTo>
                  <a:cubicBezTo>
                    <a:pt x="838" y="397"/>
                    <a:pt x="826" y="397"/>
                    <a:pt x="826" y="391"/>
                  </a:cubicBezTo>
                  <a:cubicBezTo>
                    <a:pt x="826" y="381"/>
                    <a:pt x="841" y="380"/>
                    <a:pt x="844" y="370"/>
                  </a:cubicBezTo>
                  <a:cubicBezTo>
                    <a:pt x="845" y="368"/>
                    <a:pt x="845" y="359"/>
                    <a:pt x="849" y="359"/>
                  </a:cubicBezTo>
                  <a:cubicBezTo>
                    <a:pt x="855" y="359"/>
                    <a:pt x="855" y="363"/>
                    <a:pt x="863" y="363"/>
                  </a:cubicBezTo>
                  <a:cubicBezTo>
                    <a:pt x="881" y="363"/>
                    <a:pt x="870" y="331"/>
                    <a:pt x="886" y="323"/>
                  </a:cubicBezTo>
                  <a:cubicBezTo>
                    <a:pt x="886" y="320"/>
                    <a:pt x="882" y="317"/>
                    <a:pt x="882" y="315"/>
                  </a:cubicBezTo>
                  <a:cubicBezTo>
                    <a:pt x="882" y="303"/>
                    <a:pt x="866" y="301"/>
                    <a:pt x="864" y="294"/>
                  </a:cubicBezTo>
                  <a:cubicBezTo>
                    <a:pt x="864" y="288"/>
                    <a:pt x="865" y="274"/>
                    <a:pt x="861" y="268"/>
                  </a:cubicBezTo>
                  <a:cubicBezTo>
                    <a:pt x="858" y="262"/>
                    <a:pt x="847" y="266"/>
                    <a:pt x="847" y="255"/>
                  </a:cubicBezTo>
                  <a:cubicBezTo>
                    <a:pt x="847" y="251"/>
                    <a:pt x="853" y="245"/>
                    <a:pt x="855" y="243"/>
                  </a:cubicBezTo>
                  <a:cubicBezTo>
                    <a:pt x="854" y="236"/>
                    <a:pt x="844" y="239"/>
                    <a:pt x="844" y="230"/>
                  </a:cubicBezTo>
                  <a:cubicBezTo>
                    <a:pt x="844" y="216"/>
                    <a:pt x="863" y="216"/>
                    <a:pt x="869" y="205"/>
                  </a:cubicBezTo>
                  <a:cubicBezTo>
                    <a:pt x="873" y="200"/>
                    <a:pt x="869" y="194"/>
                    <a:pt x="875" y="194"/>
                  </a:cubicBezTo>
                  <a:cubicBezTo>
                    <a:pt x="880" y="194"/>
                    <a:pt x="884" y="195"/>
                    <a:pt x="886" y="194"/>
                  </a:cubicBezTo>
                  <a:cubicBezTo>
                    <a:pt x="886" y="189"/>
                    <a:pt x="886" y="187"/>
                    <a:pt x="886" y="181"/>
                  </a:cubicBezTo>
                  <a:cubicBezTo>
                    <a:pt x="886" y="175"/>
                    <a:pt x="893" y="172"/>
                    <a:pt x="893" y="166"/>
                  </a:cubicBezTo>
                  <a:cubicBezTo>
                    <a:pt x="893" y="162"/>
                    <a:pt x="886" y="157"/>
                    <a:pt x="885" y="155"/>
                  </a:cubicBezTo>
                  <a:cubicBezTo>
                    <a:pt x="871" y="154"/>
                    <a:pt x="880" y="133"/>
                    <a:pt x="860" y="133"/>
                  </a:cubicBezTo>
                  <a:cubicBezTo>
                    <a:pt x="854" y="133"/>
                    <a:pt x="849" y="136"/>
                    <a:pt x="843" y="136"/>
                  </a:cubicBezTo>
                  <a:cubicBezTo>
                    <a:pt x="833" y="136"/>
                    <a:pt x="825" y="130"/>
                    <a:pt x="825" y="127"/>
                  </a:cubicBezTo>
                  <a:cubicBezTo>
                    <a:pt x="825" y="123"/>
                    <a:pt x="826" y="119"/>
                    <a:pt x="823" y="114"/>
                  </a:cubicBezTo>
                  <a:cubicBezTo>
                    <a:pt x="815" y="116"/>
                    <a:pt x="810" y="114"/>
                    <a:pt x="810" y="104"/>
                  </a:cubicBezTo>
                  <a:cubicBezTo>
                    <a:pt x="810" y="87"/>
                    <a:pt x="825" y="80"/>
                    <a:pt x="829" y="65"/>
                  </a:cubicBezTo>
                  <a:cubicBezTo>
                    <a:pt x="831" y="60"/>
                    <a:pt x="827" y="57"/>
                    <a:pt x="829" y="52"/>
                  </a:cubicBezTo>
                  <a:cubicBezTo>
                    <a:pt x="831" y="45"/>
                    <a:pt x="838" y="45"/>
                    <a:pt x="838" y="33"/>
                  </a:cubicBezTo>
                  <a:cubicBezTo>
                    <a:pt x="838" y="18"/>
                    <a:pt x="809" y="2"/>
                    <a:pt x="795" y="2"/>
                  </a:cubicBezTo>
                  <a:cubicBezTo>
                    <a:pt x="793" y="2"/>
                    <a:pt x="791" y="0"/>
                    <a:pt x="785" y="1"/>
                  </a:cubicBezTo>
                  <a:cubicBezTo>
                    <a:pt x="789" y="16"/>
                    <a:pt x="802" y="32"/>
                    <a:pt x="810" y="38"/>
                  </a:cubicBezTo>
                  <a:cubicBezTo>
                    <a:pt x="828" y="71"/>
                    <a:pt x="773" y="9"/>
                    <a:pt x="756" y="29"/>
                  </a:cubicBezTo>
                  <a:cubicBezTo>
                    <a:pt x="742" y="44"/>
                    <a:pt x="753" y="18"/>
                    <a:pt x="714" y="11"/>
                  </a:cubicBezTo>
                  <a:cubicBezTo>
                    <a:pt x="677" y="5"/>
                    <a:pt x="652" y="48"/>
                    <a:pt x="652" y="65"/>
                  </a:cubicBezTo>
                  <a:cubicBezTo>
                    <a:pt x="652" y="75"/>
                    <a:pt x="647" y="124"/>
                    <a:pt x="608" y="104"/>
                  </a:cubicBezTo>
                  <a:cubicBezTo>
                    <a:pt x="577" y="111"/>
                    <a:pt x="566" y="129"/>
                    <a:pt x="566" y="119"/>
                  </a:cubicBezTo>
                  <a:cubicBezTo>
                    <a:pt x="566" y="109"/>
                    <a:pt x="579" y="86"/>
                    <a:pt x="537" y="104"/>
                  </a:cubicBezTo>
                  <a:cubicBezTo>
                    <a:pt x="502" y="116"/>
                    <a:pt x="539" y="162"/>
                    <a:pt x="522" y="168"/>
                  </a:cubicBezTo>
                  <a:cubicBezTo>
                    <a:pt x="519" y="173"/>
                    <a:pt x="518" y="134"/>
                    <a:pt x="512" y="140"/>
                  </a:cubicBezTo>
                  <a:cubicBezTo>
                    <a:pt x="507" y="145"/>
                    <a:pt x="501" y="149"/>
                    <a:pt x="495" y="154"/>
                  </a:cubicBezTo>
                  <a:cubicBezTo>
                    <a:pt x="485" y="148"/>
                    <a:pt x="511" y="140"/>
                    <a:pt x="505" y="129"/>
                  </a:cubicBezTo>
                  <a:cubicBezTo>
                    <a:pt x="481" y="134"/>
                    <a:pt x="456" y="171"/>
                    <a:pt x="427" y="166"/>
                  </a:cubicBezTo>
                  <a:cubicBezTo>
                    <a:pt x="456" y="189"/>
                    <a:pt x="426" y="183"/>
                    <a:pt x="424" y="216"/>
                  </a:cubicBezTo>
                  <a:cubicBezTo>
                    <a:pt x="447" y="218"/>
                    <a:pt x="438" y="184"/>
                    <a:pt x="451" y="230"/>
                  </a:cubicBezTo>
                  <a:cubicBezTo>
                    <a:pt x="480" y="240"/>
                    <a:pt x="465" y="252"/>
                    <a:pt x="442" y="245"/>
                  </a:cubicBezTo>
                  <a:cubicBezTo>
                    <a:pt x="424" y="261"/>
                    <a:pt x="473" y="283"/>
                    <a:pt x="433" y="272"/>
                  </a:cubicBezTo>
                  <a:cubicBezTo>
                    <a:pt x="398" y="272"/>
                    <a:pt x="412" y="266"/>
                    <a:pt x="392" y="299"/>
                  </a:cubicBezTo>
                  <a:cubicBezTo>
                    <a:pt x="372" y="316"/>
                    <a:pt x="360" y="284"/>
                    <a:pt x="360" y="301"/>
                  </a:cubicBezTo>
                  <a:cubicBezTo>
                    <a:pt x="360" y="316"/>
                    <a:pt x="390" y="366"/>
                    <a:pt x="353" y="357"/>
                  </a:cubicBezTo>
                  <a:cubicBezTo>
                    <a:pt x="329" y="350"/>
                    <a:pt x="312" y="338"/>
                    <a:pt x="312" y="309"/>
                  </a:cubicBezTo>
                  <a:cubicBezTo>
                    <a:pt x="309" y="299"/>
                    <a:pt x="287" y="307"/>
                    <a:pt x="289" y="290"/>
                  </a:cubicBezTo>
                  <a:cubicBezTo>
                    <a:pt x="278" y="279"/>
                    <a:pt x="292" y="263"/>
                    <a:pt x="243" y="268"/>
                  </a:cubicBezTo>
                  <a:cubicBezTo>
                    <a:pt x="240" y="295"/>
                    <a:pt x="200" y="269"/>
                    <a:pt x="189" y="287"/>
                  </a:cubicBezTo>
                  <a:cubicBezTo>
                    <a:pt x="180" y="291"/>
                    <a:pt x="198" y="310"/>
                    <a:pt x="201" y="316"/>
                  </a:cubicBezTo>
                  <a:cubicBezTo>
                    <a:pt x="212" y="341"/>
                    <a:pt x="176" y="337"/>
                    <a:pt x="155" y="346"/>
                  </a:cubicBezTo>
                  <a:cubicBezTo>
                    <a:pt x="118" y="362"/>
                    <a:pt x="133" y="320"/>
                    <a:pt x="122" y="327"/>
                  </a:cubicBezTo>
                  <a:cubicBezTo>
                    <a:pt x="122" y="327"/>
                    <a:pt x="122" y="327"/>
                    <a:pt x="122" y="327"/>
                  </a:cubicBezTo>
                  <a:cubicBezTo>
                    <a:pt x="83" y="336"/>
                    <a:pt x="83" y="336"/>
                    <a:pt x="83" y="336"/>
                  </a:cubicBezTo>
                  <a:cubicBezTo>
                    <a:pt x="83" y="336"/>
                    <a:pt x="83" y="336"/>
                    <a:pt x="83" y="336"/>
                  </a:cubicBezTo>
                  <a:cubicBezTo>
                    <a:pt x="75" y="342"/>
                    <a:pt x="57" y="357"/>
                    <a:pt x="52" y="348"/>
                  </a:cubicBezTo>
                  <a:cubicBezTo>
                    <a:pt x="43" y="332"/>
                    <a:pt x="46" y="358"/>
                    <a:pt x="20" y="352"/>
                  </a:cubicBezTo>
                  <a:cubicBezTo>
                    <a:pt x="20" y="362"/>
                    <a:pt x="18" y="363"/>
                    <a:pt x="18" y="366"/>
                  </a:cubicBezTo>
                  <a:cubicBezTo>
                    <a:pt x="18" y="371"/>
                    <a:pt x="14" y="375"/>
                    <a:pt x="11" y="384"/>
                  </a:cubicBezTo>
                  <a:cubicBezTo>
                    <a:pt x="26" y="389"/>
                    <a:pt x="20" y="396"/>
                    <a:pt x="27" y="408"/>
                  </a:cubicBezTo>
                  <a:cubicBezTo>
                    <a:pt x="35" y="423"/>
                    <a:pt x="47" y="426"/>
                    <a:pt x="57" y="438"/>
                  </a:cubicBezTo>
                  <a:cubicBezTo>
                    <a:pt x="64" y="446"/>
                    <a:pt x="59" y="459"/>
                    <a:pt x="66" y="469"/>
                  </a:cubicBezTo>
                  <a:cubicBezTo>
                    <a:pt x="69" y="474"/>
                    <a:pt x="80" y="475"/>
                    <a:pt x="80" y="485"/>
                  </a:cubicBezTo>
                  <a:cubicBezTo>
                    <a:pt x="80" y="497"/>
                    <a:pt x="64" y="499"/>
                    <a:pt x="59" y="504"/>
                  </a:cubicBezTo>
                  <a:cubicBezTo>
                    <a:pt x="59" y="504"/>
                    <a:pt x="59" y="504"/>
                    <a:pt x="59" y="504"/>
                  </a:cubicBezTo>
                  <a:cubicBezTo>
                    <a:pt x="42" y="549"/>
                    <a:pt x="42" y="549"/>
                    <a:pt x="42" y="549"/>
                  </a:cubicBezTo>
                  <a:cubicBezTo>
                    <a:pt x="42" y="549"/>
                    <a:pt x="42" y="549"/>
                    <a:pt x="42" y="549"/>
                  </a:cubicBezTo>
                  <a:cubicBezTo>
                    <a:pt x="42" y="555"/>
                    <a:pt x="48" y="558"/>
                    <a:pt x="48" y="565"/>
                  </a:cubicBezTo>
                  <a:cubicBezTo>
                    <a:pt x="48" y="577"/>
                    <a:pt x="37" y="569"/>
                    <a:pt x="29" y="573"/>
                  </a:cubicBezTo>
                  <a:cubicBezTo>
                    <a:pt x="21" y="576"/>
                    <a:pt x="11" y="595"/>
                    <a:pt x="0" y="600"/>
                  </a:cubicBezTo>
                  <a:cubicBezTo>
                    <a:pt x="20" y="632"/>
                    <a:pt x="36" y="669"/>
                    <a:pt x="36" y="711"/>
                  </a:cubicBezTo>
                  <a:cubicBezTo>
                    <a:pt x="36" y="723"/>
                    <a:pt x="20" y="722"/>
                    <a:pt x="18" y="734"/>
                  </a:cubicBezTo>
                  <a:cubicBezTo>
                    <a:pt x="25" y="736"/>
                    <a:pt x="36" y="737"/>
                    <a:pt x="37" y="743"/>
                  </a:cubicBezTo>
                  <a:cubicBezTo>
                    <a:pt x="40" y="750"/>
                    <a:pt x="34" y="756"/>
                    <a:pt x="36" y="765"/>
                  </a:cubicBezTo>
                  <a:cubicBezTo>
                    <a:pt x="38" y="781"/>
                    <a:pt x="59" y="790"/>
                    <a:pt x="59" y="806"/>
                  </a:cubicBezTo>
                  <a:cubicBezTo>
                    <a:pt x="59" y="812"/>
                    <a:pt x="48" y="817"/>
                    <a:pt x="48" y="828"/>
                  </a:cubicBezTo>
                  <a:cubicBezTo>
                    <a:pt x="48" y="841"/>
                    <a:pt x="48" y="835"/>
                    <a:pt x="48" y="856"/>
                  </a:cubicBezTo>
                  <a:cubicBezTo>
                    <a:pt x="56" y="859"/>
                    <a:pt x="63" y="856"/>
                    <a:pt x="70" y="856"/>
                  </a:cubicBezTo>
                  <a:cubicBezTo>
                    <a:pt x="75" y="856"/>
                    <a:pt x="78" y="859"/>
                    <a:pt x="85" y="861"/>
                  </a:cubicBezTo>
                  <a:cubicBezTo>
                    <a:pt x="98" y="865"/>
                    <a:pt x="117" y="856"/>
                    <a:pt x="117" y="870"/>
                  </a:cubicBezTo>
                  <a:cubicBezTo>
                    <a:pt x="117" y="877"/>
                    <a:pt x="112" y="878"/>
                    <a:pt x="111" y="884"/>
                  </a:cubicBezTo>
                  <a:cubicBezTo>
                    <a:pt x="128" y="887"/>
                    <a:pt x="137" y="892"/>
                    <a:pt x="142" y="905"/>
                  </a:cubicBezTo>
                  <a:cubicBezTo>
                    <a:pt x="148" y="915"/>
                    <a:pt x="144" y="924"/>
                    <a:pt x="150" y="935"/>
                  </a:cubicBezTo>
                  <a:cubicBezTo>
                    <a:pt x="154" y="941"/>
                    <a:pt x="169" y="938"/>
                    <a:pt x="169" y="950"/>
                  </a:cubicBezTo>
                  <a:cubicBezTo>
                    <a:pt x="169" y="959"/>
                    <a:pt x="169" y="961"/>
                    <a:pt x="169" y="963"/>
                  </a:cubicBezTo>
                  <a:cubicBezTo>
                    <a:pt x="169" y="980"/>
                    <a:pt x="181" y="990"/>
                    <a:pt x="200" y="999"/>
                  </a:cubicBezTo>
                  <a:cubicBezTo>
                    <a:pt x="198" y="1009"/>
                    <a:pt x="193" y="1015"/>
                    <a:pt x="193" y="1026"/>
                  </a:cubicBezTo>
                  <a:cubicBezTo>
                    <a:pt x="193" y="1050"/>
                    <a:pt x="193" y="1060"/>
                    <a:pt x="193" y="1084"/>
                  </a:cubicBezTo>
                  <a:cubicBezTo>
                    <a:pt x="193" y="1092"/>
                    <a:pt x="193" y="1103"/>
                    <a:pt x="208" y="1103"/>
                  </a:cubicBezTo>
                  <a:cubicBezTo>
                    <a:pt x="234" y="1103"/>
                    <a:pt x="241" y="1068"/>
                    <a:pt x="262" y="1068"/>
                  </a:cubicBezTo>
                  <a:cubicBezTo>
                    <a:pt x="269" y="1068"/>
                    <a:pt x="271" y="1081"/>
                    <a:pt x="282" y="1081"/>
                  </a:cubicBezTo>
                  <a:cubicBezTo>
                    <a:pt x="285" y="1064"/>
                    <a:pt x="301" y="1055"/>
                    <a:pt x="305" y="1037"/>
                  </a:cubicBezTo>
                  <a:cubicBezTo>
                    <a:pt x="314" y="1004"/>
                    <a:pt x="303" y="984"/>
                    <a:pt x="342" y="984"/>
                  </a:cubicBezTo>
                  <a:cubicBezTo>
                    <a:pt x="369" y="984"/>
                    <a:pt x="362" y="1017"/>
                    <a:pt x="385" y="1017"/>
                  </a:cubicBezTo>
                  <a:cubicBezTo>
                    <a:pt x="394" y="1017"/>
                    <a:pt x="395" y="1014"/>
                    <a:pt x="396" y="1006"/>
                  </a:cubicBezTo>
                  <a:cubicBezTo>
                    <a:pt x="396" y="1006"/>
                    <a:pt x="396" y="1006"/>
                    <a:pt x="396" y="1006"/>
                  </a:cubicBezTo>
                  <a:cubicBezTo>
                    <a:pt x="409" y="1006"/>
                    <a:pt x="409" y="1006"/>
                    <a:pt x="409" y="1006"/>
                  </a:cubicBezTo>
                  <a:cubicBezTo>
                    <a:pt x="409" y="1006"/>
                    <a:pt x="409" y="1006"/>
                    <a:pt x="409" y="1006"/>
                  </a:cubicBezTo>
                  <a:cubicBezTo>
                    <a:pt x="417" y="1012"/>
                    <a:pt x="416" y="1020"/>
                    <a:pt x="420" y="1031"/>
                  </a:cubicBezTo>
                  <a:cubicBezTo>
                    <a:pt x="424" y="1039"/>
                    <a:pt x="440" y="1047"/>
                    <a:pt x="446" y="1053"/>
                  </a:cubicBezTo>
                  <a:cubicBezTo>
                    <a:pt x="465" y="1070"/>
                    <a:pt x="463" y="1108"/>
                    <a:pt x="500" y="1108"/>
                  </a:cubicBezTo>
                  <a:cubicBezTo>
                    <a:pt x="505" y="1101"/>
                    <a:pt x="512" y="1092"/>
                    <a:pt x="526" y="1092"/>
                  </a:cubicBezTo>
                  <a:cubicBezTo>
                    <a:pt x="553" y="1092"/>
                    <a:pt x="553" y="1092"/>
                    <a:pt x="574" y="1092"/>
                  </a:cubicBezTo>
                  <a:cubicBezTo>
                    <a:pt x="582" y="1092"/>
                    <a:pt x="590" y="1086"/>
                    <a:pt x="601" y="1086"/>
                  </a:cubicBezTo>
                  <a:cubicBezTo>
                    <a:pt x="613" y="1086"/>
                    <a:pt x="617" y="1100"/>
                    <a:pt x="631" y="1100"/>
                  </a:cubicBezTo>
                  <a:cubicBezTo>
                    <a:pt x="647" y="1100"/>
                    <a:pt x="656" y="1089"/>
                    <a:pt x="674" y="1089"/>
                  </a:cubicBezTo>
                  <a:cubicBezTo>
                    <a:pt x="692" y="1089"/>
                    <a:pt x="700" y="1075"/>
                    <a:pt x="709" y="1066"/>
                  </a:cubicBezTo>
                  <a:cubicBezTo>
                    <a:pt x="715" y="1060"/>
                    <a:pt x="730" y="1063"/>
                    <a:pt x="737" y="1057"/>
                  </a:cubicBezTo>
                  <a:cubicBezTo>
                    <a:pt x="758" y="1043"/>
                    <a:pt x="761" y="1023"/>
                    <a:pt x="784" y="1015"/>
                  </a:cubicBezTo>
                  <a:cubicBezTo>
                    <a:pt x="782" y="996"/>
                    <a:pt x="780" y="979"/>
                    <a:pt x="780" y="966"/>
                  </a:cubicBezTo>
                  <a:cubicBezTo>
                    <a:pt x="780" y="948"/>
                    <a:pt x="751" y="954"/>
                    <a:pt x="751" y="943"/>
                  </a:cubicBezTo>
                  <a:cubicBezTo>
                    <a:pt x="751" y="938"/>
                    <a:pt x="754" y="936"/>
                    <a:pt x="757" y="932"/>
                  </a:cubicBezTo>
                  <a:cubicBezTo>
                    <a:pt x="757" y="932"/>
                    <a:pt x="757" y="932"/>
                    <a:pt x="757" y="932"/>
                  </a:cubicBezTo>
                  <a:cubicBezTo>
                    <a:pt x="757" y="914"/>
                    <a:pt x="757" y="914"/>
                    <a:pt x="757" y="914"/>
                  </a:cubicBezTo>
                  <a:cubicBezTo>
                    <a:pt x="757" y="914"/>
                    <a:pt x="757" y="914"/>
                    <a:pt x="757" y="914"/>
                  </a:cubicBezTo>
                  <a:cubicBezTo>
                    <a:pt x="742" y="911"/>
                    <a:pt x="738" y="913"/>
                    <a:pt x="731" y="903"/>
                  </a:cubicBezTo>
                  <a:cubicBezTo>
                    <a:pt x="735" y="899"/>
                    <a:pt x="743" y="895"/>
                    <a:pt x="743" y="888"/>
                  </a:cubicBezTo>
                  <a:cubicBezTo>
                    <a:pt x="743" y="876"/>
                    <a:pt x="737" y="866"/>
                    <a:pt x="737" y="852"/>
                  </a:cubicBezTo>
                  <a:cubicBezTo>
                    <a:pt x="737" y="808"/>
                    <a:pt x="778" y="827"/>
                    <a:pt x="778" y="790"/>
                  </a:cubicBezTo>
                  <a:cubicBezTo>
                    <a:pt x="778" y="776"/>
                    <a:pt x="791" y="782"/>
                    <a:pt x="800" y="779"/>
                  </a:cubicBezTo>
                  <a:cubicBezTo>
                    <a:pt x="813" y="774"/>
                    <a:pt x="811" y="760"/>
                    <a:pt x="811" y="748"/>
                  </a:cubicBezTo>
                  <a:cubicBezTo>
                    <a:pt x="811" y="742"/>
                    <a:pt x="820" y="742"/>
                    <a:pt x="820" y="737"/>
                  </a:cubicBezTo>
                  <a:cubicBezTo>
                    <a:pt x="820" y="707"/>
                    <a:pt x="780" y="704"/>
                    <a:pt x="780" y="675"/>
                  </a:cubicBezTo>
                  <a:cubicBezTo>
                    <a:pt x="780" y="672"/>
                    <a:pt x="782" y="669"/>
                    <a:pt x="780" y="667"/>
                  </a:cubicBezTo>
                  <a:cubicBezTo>
                    <a:pt x="784" y="657"/>
                    <a:pt x="789" y="651"/>
                    <a:pt x="789" y="640"/>
                  </a:cubicBezTo>
                  <a:cubicBezTo>
                    <a:pt x="789" y="625"/>
                    <a:pt x="774" y="601"/>
                    <a:pt x="774" y="592"/>
                  </a:cubicBezTo>
                  <a:cubicBezTo>
                    <a:pt x="774" y="583"/>
                    <a:pt x="784" y="581"/>
                    <a:pt x="791" y="581"/>
                  </a:cubicBezTo>
                  <a:cubicBezTo>
                    <a:pt x="800" y="581"/>
                    <a:pt x="804" y="581"/>
                    <a:pt x="809" y="581"/>
                  </a:cubicBezTo>
                  <a:cubicBezTo>
                    <a:pt x="810" y="581"/>
                    <a:pt x="818" y="585"/>
                    <a:pt x="826" y="582"/>
                  </a:cubicBezTo>
                  <a:cubicBezTo>
                    <a:pt x="836" y="577"/>
                    <a:pt x="834" y="556"/>
                    <a:pt x="854" y="556"/>
                  </a:cubicBezTo>
                  <a:cubicBezTo>
                    <a:pt x="864" y="556"/>
                    <a:pt x="859" y="560"/>
                    <a:pt x="866" y="556"/>
                  </a:cubicBezTo>
                  <a:cubicBezTo>
                    <a:pt x="873" y="553"/>
                    <a:pt x="868" y="534"/>
                    <a:pt x="869" y="534"/>
                  </a:cubicBezTo>
                  <a:cubicBezTo>
                    <a:pt x="869" y="534"/>
                    <a:pt x="869" y="534"/>
                    <a:pt x="869" y="534"/>
                  </a:cubicBezTo>
                  <a:cubicBezTo>
                    <a:pt x="860" y="534"/>
                    <a:pt x="860" y="534"/>
                    <a:pt x="860" y="534"/>
                  </a:cubicBezTo>
                  <a:close/>
                </a:path>
              </a:pathLst>
            </a:custGeom>
            <a:grpFill/>
            <a:ln w="6350">
              <a:solidFill>
                <a:sysClr val="windowText" lastClr="000000">
                  <a:alpha val="13000"/>
                </a:sys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106"/>
            <p:cNvSpPr>
              <a:spLocks/>
            </p:cNvSpPr>
            <p:nvPr/>
          </p:nvSpPr>
          <p:spPr bwMode="auto">
            <a:xfrm>
              <a:off x="7040413" y="534080"/>
              <a:ext cx="1086788" cy="1422058"/>
            </a:xfrm>
            <a:custGeom>
              <a:avLst/>
              <a:gdLst>
                <a:gd name="T0" fmla="*/ 221 w 472"/>
                <a:gd name="T1" fmla="*/ 561 h 618"/>
                <a:gd name="T2" fmla="*/ 240 w 472"/>
                <a:gd name="T3" fmla="*/ 529 h 618"/>
                <a:gd name="T4" fmla="*/ 312 w 472"/>
                <a:gd name="T5" fmla="*/ 475 h 618"/>
                <a:gd name="T6" fmla="*/ 352 w 472"/>
                <a:gd name="T7" fmla="*/ 499 h 618"/>
                <a:gd name="T8" fmla="*/ 413 w 472"/>
                <a:gd name="T9" fmla="*/ 467 h 618"/>
                <a:gd name="T10" fmla="*/ 423 w 472"/>
                <a:gd name="T11" fmla="*/ 422 h 618"/>
                <a:gd name="T12" fmla="*/ 439 w 472"/>
                <a:gd name="T13" fmla="*/ 401 h 618"/>
                <a:gd name="T14" fmla="*/ 444 w 472"/>
                <a:gd name="T15" fmla="*/ 328 h 618"/>
                <a:gd name="T16" fmla="*/ 438 w 472"/>
                <a:gd name="T17" fmla="*/ 264 h 618"/>
                <a:gd name="T18" fmla="*/ 331 w 472"/>
                <a:gd name="T19" fmla="*/ 287 h 618"/>
                <a:gd name="T20" fmla="*/ 294 w 472"/>
                <a:gd name="T21" fmla="*/ 192 h 618"/>
                <a:gd name="T22" fmla="*/ 358 w 472"/>
                <a:gd name="T23" fmla="*/ 134 h 618"/>
                <a:gd name="T24" fmla="*/ 421 w 472"/>
                <a:gd name="T25" fmla="*/ 66 h 618"/>
                <a:gd name="T26" fmla="*/ 342 w 472"/>
                <a:gd name="T27" fmla="*/ 0 h 618"/>
                <a:gd name="T28" fmla="*/ 316 w 472"/>
                <a:gd name="T29" fmla="*/ 76 h 618"/>
                <a:gd name="T30" fmla="*/ 242 w 472"/>
                <a:gd name="T31" fmla="*/ 92 h 618"/>
                <a:gd name="T32" fmla="*/ 76 w 472"/>
                <a:gd name="T33" fmla="*/ 261 h 618"/>
                <a:gd name="T34" fmla="*/ 87 w 472"/>
                <a:gd name="T35" fmla="*/ 321 h 618"/>
                <a:gd name="T36" fmla="*/ 81 w 472"/>
                <a:gd name="T37" fmla="*/ 351 h 618"/>
                <a:gd name="T38" fmla="*/ 39 w 472"/>
                <a:gd name="T39" fmla="*/ 394 h 618"/>
                <a:gd name="T40" fmla="*/ 1 w 472"/>
                <a:gd name="T41" fmla="*/ 455 h 618"/>
                <a:gd name="T42" fmla="*/ 1 w 472"/>
                <a:gd name="T43" fmla="*/ 455 h 618"/>
                <a:gd name="T44" fmla="*/ 11 w 472"/>
                <a:gd name="T45" fmla="*/ 456 h 618"/>
                <a:gd name="T46" fmla="*/ 45 w 472"/>
                <a:gd name="T47" fmla="*/ 506 h 618"/>
                <a:gd name="T48" fmla="*/ 26 w 472"/>
                <a:gd name="T49" fmla="*/ 558 h 618"/>
                <a:gd name="T50" fmla="*/ 41 w 472"/>
                <a:gd name="T51" fmla="*/ 581 h 618"/>
                <a:gd name="T52" fmla="*/ 76 w 472"/>
                <a:gd name="T53" fmla="*/ 587 h 618"/>
                <a:gd name="T54" fmla="*/ 112 w 472"/>
                <a:gd name="T55" fmla="*/ 603 h 618"/>
                <a:gd name="T56" fmla="*/ 156 w 472"/>
                <a:gd name="T57" fmla="*/ 606 h 618"/>
                <a:gd name="T58" fmla="*/ 187 w 472"/>
                <a:gd name="T59" fmla="*/ 595 h 618"/>
                <a:gd name="T60" fmla="*/ 221 w 472"/>
                <a:gd name="T61" fmla="*/ 572 h 618"/>
                <a:gd name="T62" fmla="*/ 223 w 472"/>
                <a:gd name="T63" fmla="*/ 57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2" h="618">
                  <a:moveTo>
                    <a:pt x="223" y="572"/>
                  </a:moveTo>
                  <a:cubicBezTo>
                    <a:pt x="221" y="568"/>
                    <a:pt x="221" y="565"/>
                    <a:pt x="221" y="561"/>
                  </a:cubicBezTo>
                  <a:cubicBezTo>
                    <a:pt x="221" y="542"/>
                    <a:pt x="228" y="549"/>
                    <a:pt x="237" y="541"/>
                  </a:cubicBezTo>
                  <a:cubicBezTo>
                    <a:pt x="241" y="539"/>
                    <a:pt x="237" y="533"/>
                    <a:pt x="240" y="529"/>
                  </a:cubicBezTo>
                  <a:cubicBezTo>
                    <a:pt x="250" y="520"/>
                    <a:pt x="258" y="517"/>
                    <a:pt x="264" y="507"/>
                  </a:cubicBezTo>
                  <a:cubicBezTo>
                    <a:pt x="277" y="488"/>
                    <a:pt x="290" y="481"/>
                    <a:pt x="312" y="475"/>
                  </a:cubicBezTo>
                  <a:cubicBezTo>
                    <a:pt x="319" y="474"/>
                    <a:pt x="321" y="464"/>
                    <a:pt x="330" y="464"/>
                  </a:cubicBezTo>
                  <a:cubicBezTo>
                    <a:pt x="342" y="464"/>
                    <a:pt x="335" y="499"/>
                    <a:pt x="352" y="499"/>
                  </a:cubicBezTo>
                  <a:cubicBezTo>
                    <a:pt x="358" y="499"/>
                    <a:pt x="367" y="491"/>
                    <a:pt x="370" y="488"/>
                  </a:cubicBezTo>
                  <a:cubicBezTo>
                    <a:pt x="384" y="481"/>
                    <a:pt x="413" y="490"/>
                    <a:pt x="413" y="467"/>
                  </a:cubicBezTo>
                  <a:cubicBezTo>
                    <a:pt x="413" y="461"/>
                    <a:pt x="413" y="459"/>
                    <a:pt x="413" y="455"/>
                  </a:cubicBezTo>
                  <a:cubicBezTo>
                    <a:pt x="413" y="442"/>
                    <a:pt x="419" y="433"/>
                    <a:pt x="423" y="422"/>
                  </a:cubicBezTo>
                  <a:cubicBezTo>
                    <a:pt x="426" y="412"/>
                    <a:pt x="423" y="403"/>
                    <a:pt x="429" y="396"/>
                  </a:cubicBezTo>
                  <a:cubicBezTo>
                    <a:pt x="433" y="399"/>
                    <a:pt x="434" y="401"/>
                    <a:pt x="439" y="401"/>
                  </a:cubicBezTo>
                  <a:cubicBezTo>
                    <a:pt x="447" y="401"/>
                    <a:pt x="449" y="395"/>
                    <a:pt x="458" y="395"/>
                  </a:cubicBezTo>
                  <a:cubicBezTo>
                    <a:pt x="453" y="375"/>
                    <a:pt x="449" y="352"/>
                    <a:pt x="444" y="328"/>
                  </a:cubicBezTo>
                  <a:cubicBezTo>
                    <a:pt x="440" y="317"/>
                    <a:pt x="472" y="305"/>
                    <a:pt x="472" y="287"/>
                  </a:cubicBezTo>
                  <a:cubicBezTo>
                    <a:pt x="472" y="276"/>
                    <a:pt x="463" y="261"/>
                    <a:pt x="438" y="264"/>
                  </a:cubicBezTo>
                  <a:cubicBezTo>
                    <a:pt x="399" y="272"/>
                    <a:pt x="371" y="252"/>
                    <a:pt x="353" y="296"/>
                  </a:cubicBezTo>
                  <a:cubicBezTo>
                    <a:pt x="338" y="314"/>
                    <a:pt x="317" y="296"/>
                    <a:pt x="331" y="287"/>
                  </a:cubicBezTo>
                  <a:cubicBezTo>
                    <a:pt x="344" y="274"/>
                    <a:pt x="363" y="273"/>
                    <a:pt x="359" y="247"/>
                  </a:cubicBezTo>
                  <a:cubicBezTo>
                    <a:pt x="352" y="183"/>
                    <a:pt x="306" y="216"/>
                    <a:pt x="294" y="192"/>
                  </a:cubicBezTo>
                  <a:cubicBezTo>
                    <a:pt x="292" y="162"/>
                    <a:pt x="352" y="200"/>
                    <a:pt x="339" y="155"/>
                  </a:cubicBezTo>
                  <a:cubicBezTo>
                    <a:pt x="336" y="128"/>
                    <a:pt x="349" y="133"/>
                    <a:pt x="358" y="134"/>
                  </a:cubicBezTo>
                  <a:cubicBezTo>
                    <a:pt x="397" y="140"/>
                    <a:pt x="380" y="111"/>
                    <a:pt x="396" y="108"/>
                  </a:cubicBezTo>
                  <a:cubicBezTo>
                    <a:pt x="421" y="105"/>
                    <a:pt x="429" y="73"/>
                    <a:pt x="421" y="66"/>
                  </a:cubicBezTo>
                  <a:cubicBezTo>
                    <a:pt x="384" y="86"/>
                    <a:pt x="394" y="39"/>
                    <a:pt x="359" y="59"/>
                  </a:cubicBezTo>
                  <a:cubicBezTo>
                    <a:pt x="341" y="69"/>
                    <a:pt x="391" y="26"/>
                    <a:pt x="342" y="0"/>
                  </a:cubicBezTo>
                  <a:cubicBezTo>
                    <a:pt x="311" y="18"/>
                    <a:pt x="282" y="25"/>
                    <a:pt x="280" y="73"/>
                  </a:cubicBezTo>
                  <a:cubicBezTo>
                    <a:pt x="280" y="73"/>
                    <a:pt x="301" y="66"/>
                    <a:pt x="316" y="76"/>
                  </a:cubicBezTo>
                  <a:cubicBezTo>
                    <a:pt x="315" y="93"/>
                    <a:pt x="316" y="97"/>
                    <a:pt x="298" y="97"/>
                  </a:cubicBezTo>
                  <a:cubicBezTo>
                    <a:pt x="287" y="97"/>
                    <a:pt x="276" y="79"/>
                    <a:pt x="242" y="92"/>
                  </a:cubicBezTo>
                  <a:cubicBezTo>
                    <a:pt x="200" y="138"/>
                    <a:pt x="141" y="154"/>
                    <a:pt x="106" y="204"/>
                  </a:cubicBezTo>
                  <a:cubicBezTo>
                    <a:pt x="96" y="219"/>
                    <a:pt x="87" y="244"/>
                    <a:pt x="76" y="261"/>
                  </a:cubicBezTo>
                  <a:cubicBezTo>
                    <a:pt x="59" y="288"/>
                    <a:pt x="43" y="306"/>
                    <a:pt x="49" y="311"/>
                  </a:cubicBezTo>
                  <a:cubicBezTo>
                    <a:pt x="69" y="326"/>
                    <a:pt x="69" y="319"/>
                    <a:pt x="87" y="321"/>
                  </a:cubicBezTo>
                  <a:cubicBezTo>
                    <a:pt x="103" y="312"/>
                    <a:pt x="106" y="340"/>
                    <a:pt x="106" y="340"/>
                  </a:cubicBezTo>
                  <a:cubicBezTo>
                    <a:pt x="98" y="346"/>
                    <a:pt x="108" y="360"/>
                    <a:pt x="81" y="351"/>
                  </a:cubicBezTo>
                  <a:cubicBezTo>
                    <a:pt x="71" y="367"/>
                    <a:pt x="58" y="363"/>
                    <a:pt x="44" y="354"/>
                  </a:cubicBezTo>
                  <a:cubicBezTo>
                    <a:pt x="33" y="348"/>
                    <a:pt x="45" y="374"/>
                    <a:pt x="39" y="394"/>
                  </a:cubicBezTo>
                  <a:cubicBezTo>
                    <a:pt x="33" y="415"/>
                    <a:pt x="0" y="419"/>
                    <a:pt x="0" y="449"/>
                  </a:cubicBezTo>
                  <a:cubicBezTo>
                    <a:pt x="0" y="450"/>
                    <a:pt x="0" y="453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7" y="454"/>
                    <a:pt x="9" y="456"/>
                    <a:pt x="11" y="456"/>
                  </a:cubicBezTo>
                  <a:cubicBezTo>
                    <a:pt x="25" y="456"/>
                    <a:pt x="54" y="472"/>
                    <a:pt x="54" y="487"/>
                  </a:cubicBezTo>
                  <a:cubicBezTo>
                    <a:pt x="54" y="499"/>
                    <a:pt x="47" y="499"/>
                    <a:pt x="45" y="506"/>
                  </a:cubicBezTo>
                  <a:cubicBezTo>
                    <a:pt x="43" y="511"/>
                    <a:pt x="47" y="514"/>
                    <a:pt x="45" y="519"/>
                  </a:cubicBezTo>
                  <a:cubicBezTo>
                    <a:pt x="41" y="534"/>
                    <a:pt x="26" y="541"/>
                    <a:pt x="26" y="558"/>
                  </a:cubicBezTo>
                  <a:cubicBezTo>
                    <a:pt x="26" y="568"/>
                    <a:pt x="31" y="570"/>
                    <a:pt x="39" y="568"/>
                  </a:cubicBezTo>
                  <a:cubicBezTo>
                    <a:pt x="42" y="573"/>
                    <a:pt x="41" y="577"/>
                    <a:pt x="41" y="581"/>
                  </a:cubicBezTo>
                  <a:cubicBezTo>
                    <a:pt x="41" y="584"/>
                    <a:pt x="49" y="590"/>
                    <a:pt x="59" y="590"/>
                  </a:cubicBezTo>
                  <a:cubicBezTo>
                    <a:pt x="65" y="590"/>
                    <a:pt x="70" y="587"/>
                    <a:pt x="76" y="587"/>
                  </a:cubicBezTo>
                  <a:cubicBezTo>
                    <a:pt x="96" y="587"/>
                    <a:pt x="87" y="608"/>
                    <a:pt x="101" y="609"/>
                  </a:cubicBezTo>
                  <a:cubicBezTo>
                    <a:pt x="107" y="608"/>
                    <a:pt x="107" y="605"/>
                    <a:pt x="112" y="603"/>
                  </a:cubicBezTo>
                  <a:cubicBezTo>
                    <a:pt x="118" y="608"/>
                    <a:pt x="122" y="618"/>
                    <a:pt x="133" y="618"/>
                  </a:cubicBezTo>
                  <a:cubicBezTo>
                    <a:pt x="146" y="618"/>
                    <a:pt x="148" y="610"/>
                    <a:pt x="156" y="606"/>
                  </a:cubicBezTo>
                  <a:cubicBezTo>
                    <a:pt x="161" y="605"/>
                    <a:pt x="165" y="608"/>
                    <a:pt x="171" y="606"/>
                  </a:cubicBezTo>
                  <a:cubicBezTo>
                    <a:pt x="176" y="606"/>
                    <a:pt x="184" y="597"/>
                    <a:pt x="187" y="595"/>
                  </a:cubicBezTo>
                  <a:cubicBezTo>
                    <a:pt x="199" y="587"/>
                    <a:pt x="208" y="593"/>
                    <a:pt x="219" y="583"/>
                  </a:cubicBezTo>
                  <a:cubicBezTo>
                    <a:pt x="223" y="581"/>
                    <a:pt x="221" y="578"/>
                    <a:pt x="221" y="572"/>
                  </a:cubicBezTo>
                  <a:cubicBezTo>
                    <a:pt x="221" y="572"/>
                    <a:pt x="221" y="572"/>
                    <a:pt x="221" y="572"/>
                  </a:cubicBezTo>
                  <a:cubicBezTo>
                    <a:pt x="223" y="572"/>
                    <a:pt x="223" y="572"/>
                    <a:pt x="223" y="572"/>
                  </a:cubicBezTo>
                  <a:close/>
                </a:path>
              </a:pathLst>
            </a:custGeom>
            <a:grpFill/>
            <a:ln w="6350">
              <a:solidFill>
                <a:sysClr val="windowText" lastClr="000000">
                  <a:alpha val="13000"/>
                </a:sys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107"/>
            <p:cNvSpPr>
              <a:spLocks/>
            </p:cNvSpPr>
            <p:nvPr/>
          </p:nvSpPr>
          <p:spPr bwMode="auto">
            <a:xfrm>
              <a:off x="7547581" y="1443288"/>
              <a:ext cx="727367" cy="1346764"/>
            </a:xfrm>
            <a:custGeom>
              <a:avLst/>
              <a:gdLst>
                <a:gd name="T0" fmla="*/ 277 w 316"/>
                <a:gd name="T1" fmla="*/ 582 h 585"/>
                <a:gd name="T2" fmla="*/ 303 w 316"/>
                <a:gd name="T3" fmla="*/ 544 h 585"/>
                <a:gd name="T4" fmla="*/ 290 w 316"/>
                <a:gd name="T5" fmla="*/ 494 h 585"/>
                <a:gd name="T6" fmla="*/ 297 w 316"/>
                <a:gd name="T7" fmla="*/ 470 h 585"/>
                <a:gd name="T8" fmla="*/ 278 w 316"/>
                <a:gd name="T9" fmla="*/ 423 h 585"/>
                <a:gd name="T10" fmla="*/ 300 w 316"/>
                <a:gd name="T11" fmla="*/ 402 h 585"/>
                <a:gd name="T12" fmla="*/ 315 w 316"/>
                <a:gd name="T13" fmla="*/ 373 h 585"/>
                <a:gd name="T14" fmla="*/ 315 w 316"/>
                <a:gd name="T15" fmla="*/ 373 h 585"/>
                <a:gd name="T16" fmla="*/ 316 w 316"/>
                <a:gd name="T17" fmla="*/ 374 h 585"/>
                <a:gd name="T18" fmla="*/ 315 w 316"/>
                <a:gd name="T19" fmla="*/ 373 h 585"/>
                <a:gd name="T20" fmla="*/ 315 w 316"/>
                <a:gd name="T21" fmla="*/ 373 h 585"/>
                <a:gd name="T22" fmla="*/ 309 w 316"/>
                <a:gd name="T23" fmla="*/ 353 h 585"/>
                <a:gd name="T24" fmla="*/ 290 w 316"/>
                <a:gd name="T25" fmla="*/ 359 h 585"/>
                <a:gd name="T26" fmla="*/ 286 w 316"/>
                <a:gd name="T27" fmla="*/ 381 h 585"/>
                <a:gd name="T28" fmla="*/ 219 w 316"/>
                <a:gd name="T29" fmla="*/ 290 h 585"/>
                <a:gd name="T30" fmla="*/ 234 w 316"/>
                <a:gd name="T31" fmla="*/ 264 h 585"/>
                <a:gd name="T32" fmla="*/ 224 w 316"/>
                <a:gd name="T33" fmla="*/ 246 h 585"/>
                <a:gd name="T34" fmla="*/ 224 w 316"/>
                <a:gd name="T35" fmla="*/ 246 h 585"/>
                <a:gd name="T36" fmla="*/ 224 w 316"/>
                <a:gd name="T37" fmla="*/ 218 h 585"/>
                <a:gd name="T38" fmla="*/ 224 w 316"/>
                <a:gd name="T39" fmla="*/ 218 h 585"/>
                <a:gd name="T40" fmla="*/ 250 w 316"/>
                <a:gd name="T41" fmla="*/ 235 h 585"/>
                <a:gd name="T42" fmla="*/ 234 w 316"/>
                <a:gd name="T43" fmla="*/ 193 h 585"/>
                <a:gd name="T44" fmla="*/ 289 w 316"/>
                <a:gd name="T45" fmla="*/ 139 h 585"/>
                <a:gd name="T46" fmla="*/ 239 w 316"/>
                <a:gd name="T47" fmla="*/ 0 h 585"/>
                <a:gd name="T48" fmla="*/ 219 w 316"/>
                <a:gd name="T49" fmla="*/ 6 h 585"/>
                <a:gd name="T50" fmla="*/ 209 w 316"/>
                <a:gd name="T51" fmla="*/ 1 h 585"/>
                <a:gd name="T52" fmla="*/ 203 w 316"/>
                <a:gd name="T53" fmla="*/ 27 h 585"/>
                <a:gd name="T54" fmla="*/ 193 w 316"/>
                <a:gd name="T55" fmla="*/ 60 h 585"/>
                <a:gd name="T56" fmla="*/ 193 w 316"/>
                <a:gd name="T57" fmla="*/ 72 h 585"/>
                <a:gd name="T58" fmla="*/ 150 w 316"/>
                <a:gd name="T59" fmla="*/ 93 h 585"/>
                <a:gd name="T60" fmla="*/ 132 w 316"/>
                <a:gd name="T61" fmla="*/ 104 h 585"/>
                <a:gd name="T62" fmla="*/ 110 w 316"/>
                <a:gd name="T63" fmla="*/ 69 h 585"/>
                <a:gd name="T64" fmla="*/ 94 w 316"/>
                <a:gd name="T65" fmla="*/ 80 h 585"/>
                <a:gd name="T66" fmla="*/ 44 w 316"/>
                <a:gd name="T67" fmla="*/ 112 h 585"/>
                <a:gd name="T68" fmla="*/ 20 w 316"/>
                <a:gd name="T69" fmla="*/ 134 h 585"/>
                <a:gd name="T70" fmla="*/ 17 w 316"/>
                <a:gd name="T71" fmla="*/ 146 h 585"/>
                <a:gd name="T72" fmla="*/ 1 w 316"/>
                <a:gd name="T73" fmla="*/ 166 h 585"/>
                <a:gd name="T74" fmla="*/ 1 w 316"/>
                <a:gd name="T75" fmla="*/ 177 h 585"/>
                <a:gd name="T76" fmla="*/ 20 w 316"/>
                <a:gd name="T77" fmla="*/ 178 h 585"/>
                <a:gd name="T78" fmla="*/ 22 w 316"/>
                <a:gd name="T79" fmla="*/ 195 h 585"/>
                <a:gd name="T80" fmla="*/ 41 w 316"/>
                <a:gd name="T81" fmla="*/ 203 h 585"/>
                <a:gd name="T82" fmla="*/ 41 w 316"/>
                <a:gd name="T83" fmla="*/ 203 h 585"/>
                <a:gd name="T84" fmla="*/ 63 w 316"/>
                <a:gd name="T85" fmla="*/ 221 h 585"/>
                <a:gd name="T86" fmla="*/ 63 w 316"/>
                <a:gd name="T87" fmla="*/ 221 h 585"/>
                <a:gd name="T88" fmla="*/ 89 w 316"/>
                <a:gd name="T89" fmla="*/ 239 h 585"/>
                <a:gd name="T90" fmla="*/ 105 w 316"/>
                <a:gd name="T91" fmla="*/ 263 h 585"/>
                <a:gd name="T92" fmla="*/ 113 w 316"/>
                <a:gd name="T93" fmla="*/ 259 h 585"/>
                <a:gd name="T94" fmla="*/ 122 w 316"/>
                <a:gd name="T95" fmla="*/ 267 h 585"/>
                <a:gd name="T96" fmla="*/ 133 w 316"/>
                <a:gd name="T97" fmla="*/ 259 h 585"/>
                <a:gd name="T98" fmla="*/ 96 w 316"/>
                <a:gd name="T99" fmla="*/ 226 h 585"/>
                <a:gd name="T100" fmla="*/ 126 w 316"/>
                <a:gd name="T101" fmla="*/ 184 h 585"/>
                <a:gd name="T102" fmla="*/ 167 w 316"/>
                <a:gd name="T103" fmla="*/ 261 h 585"/>
                <a:gd name="T104" fmla="*/ 191 w 316"/>
                <a:gd name="T105" fmla="*/ 369 h 585"/>
                <a:gd name="T106" fmla="*/ 214 w 316"/>
                <a:gd name="T107" fmla="*/ 435 h 585"/>
                <a:gd name="T108" fmla="*/ 228 w 316"/>
                <a:gd name="T109" fmla="*/ 510 h 585"/>
                <a:gd name="T110" fmla="*/ 270 w 316"/>
                <a:gd name="T111" fmla="*/ 585 h 585"/>
                <a:gd name="T112" fmla="*/ 270 w 316"/>
                <a:gd name="T113" fmla="*/ 585 h 585"/>
                <a:gd name="T114" fmla="*/ 277 w 316"/>
                <a:gd name="T115" fmla="*/ 58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6" h="585">
                  <a:moveTo>
                    <a:pt x="277" y="582"/>
                  </a:moveTo>
                  <a:cubicBezTo>
                    <a:pt x="286" y="574"/>
                    <a:pt x="303" y="557"/>
                    <a:pt x="303" y="544"/>
                  </a:cubicBezTo>
                  <a:cubicBezTo>
                    <a:pt x="303" y="521"/>
                    <a:pt x="290" y="513"/>
                    <a:pt x="290" y="494"/>
                  </a:cubicBezTo>
                  <a:cubicBezTo>
                    <a:pt x="290" y="486"/>
                    <a:pt x="297" y="480"/>
                    <a:pt x="297" y="470"/>
                  </a:cubicBezTo>
                  <a:cubicBezTo>
                    <a:pt x="297" y="455"/>
                    <a:pt x="278" y="441"/>
                    <a:pt x="278" y="423"/>
                  </a:cubicBezTo>
                  <a:cubicBezTo>
                    <a:pt x="278" y="412"/>
                    <a:pt x="293" y="408"/>
                    <a:pt x="300" y="402"/>
                  </a:cubicBezTo>
                  <a:cubicBezTo>
                    <a:pt x="309" y="396"/>
                    <a:pt x="311" y="384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6" y="374"/>
                    <a:pt x="316" y="374"/>
                    <a:pt x="316" y="374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3" y="369"/>
                    <a:pt x="310" y="363"/>
                    <a:pt x="309" y="353"/>
                  </a:cubicBezTo>
                  <a:cubicBezTo>
                    <a:pt x="309" y="353"/>
                    <a:pt x="300" y="341"/>
                    <a:pt x="290" y="359"/>
                  </a:cubicBezTo>
                  <a:cubicBezTo>
                    <a:pt x="286" y="365"/>
                    <a:pt x="303" y="384"/>
                    <a:pt x="286" y="381"/>
                  </a:cubicBezTo>
                  <a:cubicBezTo>
                    <a:pt x="270" y="376"/>
                    <a:pt x="241" y="314"/>
                    <a:pt x="219" y="290"/>
                  </a:cubicBezTo>
                  <a:cubicBezTo>
                    <a:pt x="206" y="275"/>
                    <a:pt x="218" y="267"/>
                    <a:pt x="234" y="264"/>
                  </a:cubicBezTo>
                  <a:cubicBezTo>
                    <a:pt x="236" y="257"/>
                    <a:pt x="234" y="253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9" y="207"/>
                    <a:pt x="243" y="235"/>
                    <a:pt x="250" y="235"/>
                  </a:cubicBezTo>
                  <a:cubicBezTo>
                    <a:pt x="265" y="231"/>
                    <a:pt x="234" y="207"/>
                    <a:pt x="234" y="193"/>
                  </a:cubicBezTo>
                  <a:cubicBezTo>
                    <a:pt x="235" y="123"/>
                    <a:pt x="295" y="147"/>
                    <a:pt x="289" y="139"/>
                  </a:cubicBezTo>
                  <a:cubicBezTo>
                    <a:pt x="276" y="122"/>
                    <a:pt x="257" y="74"/>
                    <a:pt x="239" y="0"/>
                  </a:cubicBezTo>
                  <a:cubicBezTo>
                    <a:pt x="230" y="0"/>
                    <a:pt x="227" y="6"/>
                    <a:pt x="219" y="6"/>
                  </a:cubicBezTo>
                  <a:cubicBezTo>
                    <a:pt x="214" y="6"/>
                    <a:pt x="213" y="4"/>
                    <a:pt x="209" y="1"/>
                  </a:cubicBezTo>
                  <a:cubicBezTo>
                    <a:pt x="203" y="8"/>
                    <a:pt x="206" y="17"/>
                    <a:pt x="203" y="27"/>
                  </a:cubicBezTo>
                  <a:cubicBezTo>
                    <a:pt x="199" y="38"/>
                    <a:pt x="193" y="47"/>
                    <a:pt x="193" y="60"/>
                  </a:cubicBezTo>
                  <a:cubicBezTo>
                    <a:pt x="193" y="64"/>
                    <a:pt x="193" y="66"/>
                    <a:pt x="193" y="72"/>
                  </a:cubicBezTo>
                  <a:cubicBezTo>
                    <a:pt x="193" y="95"/>
                    <a:pt x="164" y="86"/>
                    <a:pt x="150" y="93"/>
                  </a:cubicBezTo>
                  <a:cubicBezTo>
                    <a:pt x="147" y="96"/>
                    <a:pt x="138" y="104"/>
                    <a:pt x="132" y="104"/>
                  </a:cubicBezTo>
                  <a:cubicBezTo>
                    <a:pt x="115" y="104"/>
                    <a:pt x="122" y="69"/>
                    <a:pt x="110" y="69"/>
                  </a:cubicBezTo>
                  <a:cubicBezTo>
                    <a:pt x="101" y="69"/>
                    <a:pt x="100" y="77"/>
                    <a:pt x="94" y="80"/>
                  </a:cubicBezTo>
                  <a:cubicBezTo>
                    <a:pt x="72" y="86"/>
                    <a:pt x="57" y="93"/>
                    <a:pt x="44" y="112"/>
                  </a:cubicBezTo>
                  <a:cubicBezTo>
                    <a:pt x="38" y="122"/>
                    <a:pt x="30" y="125"/>
                    <a:pt x="20" y="134"/>
                  </a:cubicBezTo>
                  <a:cubicBezTo>
                    <a:pt x="17" y="138"/>
                    <a:pt x="21" y="144"/>
                    <a:pt x="17" y="146"/>
                  </a:cubicBezTo>
                  <a:cubicBezTo>
                    <a:pt x="8" y="154"/>
                    <a:pt x="1" y="147"/>
                    <a:pt x="1" y="166"/>
                  </a:cubicBezTo>
                  <a:cubicBezTo>
                    <a:pt x="1" y="170"/>
                    <a:pt x="0" y="175"/>
                    <a:pt x="1" y="177"/>
                  </a:cubicBezTo>
                  <a:cubicBezTo>
                    <a:pt x="5" y="178"/>
                    <a:pt x="15" y="177"/>
                    <a:pt x="20" y="178"/>
                  </a:cubicBezTo>
                  <a:cubicBezTo>
                    <a:pt x="26" y="181"/>
                    <a:pt x="22" y="189"/>
                    <a:pt x="22" y="195"/>
                  </a:cubicBezTo>
                  <a:cubicBezTo>
                    <a:pt x="24" y="203"/>
                    <a:pt x="33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41"/>
                    <a:pt x="74" y="236"/>
                    <a:pt x="89" y="239"/>
                  </a:cubicBezTo>
                  <a:cubicBezTo>
                    <a:pt x="101" y="240"/>
                    <a:pt x="99" y="263"/>
                    <a:pt x="105" y="263"/>
                  </a:cubicBezTo>
                  <a:cubicBezTo>
                    <a:pt x="110" y="263"/>
                    <a:pt x="110" y="259"/>
                    <a:pt x="113" y="259"/>
                  </a:cubicBezTo>
                  <a:cubicBezTo>
                    <a:pt x="113" y="263"/>
                    <a:pt x="118" y="267"/>
                    <a:pt x="122" y="267"/>
                  </a:cubicBezTo>
                  <a:cubicBezTo>
                    <a:pt x="127" y="267"/>
                    <a:pt x="131" y="262"/>
                    <a:pt x="133" y="259"/>
                  </a:cubicBezTo>
                  <a:cubicBezTo>
                    <a:pt x="126" y="239"/>
                    <a:pt x="96" y="227"/>
                    <a:pt x="96" y="226"/>
                  </a:cubicBezTo>
                  <a:cubicBezTo>
                    <a:pt x="96" y="216"/>
                    <a:pt x="110" y="182"/>
                    <a:pt x="126" y="184"/>
                  </a:cubicBezTo>
                  <a:cubicBezTo>
                    <a:pt x="100" y="237"/>
                    <a:pt x="160" y="243"/>
                    <a:pt x="167" y="261"/>
                  </a:cubicBezTo>
                  <a:cubicBezTo>
                    <a:pt x="183" y="299"/>
                    <a:pt x="165" y="311"/>
                    <a:pt x="191" y="369"/>
                  </a:cubicBezTo>
                  <a:cubicBezTo>
                    <a:pt x="198" y="384"/>
                    <a:pt x="208" y="412"/>
                    <a:pt x="214" y="435"/>
                  </a:cubicBezTo>
                  <a:cubicBezTo>
                    <a:pt x="231" y="491"/>
                    <a:pt x="193" y="487"/>
                    <a:pt x="228" y="510"/>
                  </a:cubicBezTo>
                  <a:cubicBezTo>
                    <a:pt x="247" y="524"/>
                    <a:pt x="224" y="544"/>
                    <a:pt x="270" y="585"/>
                  </a:cubicBezTo>
                  <a:cubicBezTo>
                    <a:pt x="270" y="585"/>
                    <a:pt x="270" y="585"/>
                    <a:pt x="270" y="585"/>
                  </a:cubicBezTo>
                  <a:cubicBezTo>
                    <a:pt x="277" y="582"/>
                    <a:pt x="277" y="582"/>
                    <a:pt x="277" y="582"/>
                  </a:cubicBezTo>
                  <a:close/>
                </a:path>
              </a:pathLst>
            </a:custGeom>
            <a:grpFill/>
            <a:ln w="6350">
              <a:solidFill>
                <a:sysClr val="windowText" lastClr="000000">
                  <a:alpha val="13000"/>
                </a:sys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6919660" y="2106725"/>
              <a:ext cx="1900812" cy="3142451"/>
              <a:chOff x="6919660" y="2106725"/>
              <a:chExt cx="1900812" cy="3142451"/>
            </a:xfrm>
            <a:grpFill/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6919660" y="2764481"/>
                <a:ext cx="1157819" cy="1964742"/>
              </a:xfrm>
              <a:custGeom>
                <a:avLst/>
                <a:gdLst>
                  <a:gd name="T0" fmla="*/ 246 w 503"/>
                  <a:gd name="T1" fmla="*/ 761 h 853"/>
                  <a:gd name="T2" fmla="*/ 247 w 503"/>
                  <a:gd name="T3" fmla="*/ 761 h 853"/>
                  <a:gd name="T4" fmla="*/ 203 w 503"/>
                  <a:gd name="T5" fmla="*/ 726 h 853"/>
                  <a:gd name="T6" fmla="*/ 180 w 503"/>
                  <a:gd name="T7" fmla="*/ 695 h 853"/>
                  <a:gd name="T8" fmla="*/ 178 w 503"/>
                  <a:gd name="T9" fmla="*/ 665 h 853"/>
                  <a:gd name="T10" fmla="*/ 196 w 503"/>
                  <a:gd name="T11" fmla="*/ 629 h 853"/>
                  <a:gd name="T12" fmla="*/ 193 w 503"/>
                  <a:gd name="T13" fmla="*/ 591 h 853"/>
                  <a:gd name="T14" fmla="*/ 198 w 503"/>
                  <a:gd name="T15" fmla="*/ 583 h 853"/>
                  <a:gd name="T16" fmla="*/ 218 w 503"/>
                  <a:gd name="T17" fmla="*/ 583 h 853"/>
                  <a:gd name="T18" fmla="*/ 207 w 503"/>
                  <a:gd name="T19" fmla="*/ 528 h 853"/>
                  <a:gd name="T20" fmla="*/ 176 w 503"/>
                  <a:gd name="T21" fmla="*/ 551 h 853"/>
                  <a:gd name="T22" fmla="*/ 153 w 503"/>
                  <a:gd name="T23" fmla="*/ 583 h 853"/>
                  <a:gd name="T24" fmla="*/ 116 w 503"/>
                  <a:gd name="T25" fmla="*/ 577 h 853"/>
                  <a:gd name="T26" fmla="*/ 89 w 503"/>
                  <a:gd name="T27" fmla="*/ 574 h 853"/>
                  <a:gd name="T28" fmla="*/ 92 w 503"/>
                  <a:gd name="T29" fmla="*/ 540 h 853"/>
                  <a:gd name="T30" fmla="*/ 107 w 503"/>
                  <a:gd name="T31" fmla="*/ 492 h 853"/>
                  <a:gd name="T32" fmla="*/ 62 w 503"/>
                  <a:gd name="T33" fmla="*/ 500 h 853"/>
                  <a:gd name="T34" fmla="*/ 53 w 503"/>
                  <a:gd name="T35" fmla="*/ 500 h 853"/>
                  <a:gd name="T36" fmla="*/ 49 w 503"/>
                  <a:gd name="T37" fmla="*/ 451 h 853"/>
                  <a:gd name="T38" fmla="*/ 26 w 503"/>
                  <a:gd name="T39" fmla="*/ 417 h 853"/>
                  <a:gd name="T40" fmla="*/ 26 w 503"/>
                  <a:gd name="T41" fmla="*/ 399 h 853"/>
                  <a:gd name="T42" fmla="*/ 0 w 503"/>
                  <a:gd name="T43" fmla="*/ 388 h 853"/>
                  <a:gd name="T44" fmla="*/ 6 w 503"/>
                  <a:gd name="T45" fmla="*/ 337 h 853"/>
                  <a:gd name="T46" fmla="*/ 69 w 503"/>
                  <a:gd name="T47" fmla="*/ 264 h 853"/>
                  <a:gd name="T48" fmla="*/ 89 w 503"/>
                  <a:gd name="T49" fmla="*/ 222 h 853"/>
                  <a:gd name="T50" fmla="*/ 49 w 503"/>
                  <a:gd name="T51" fmla="*/ 152 h 853"/>
                  <a:gd name="T52" fmla="*/ 43 w 503"/>
                  <a:gd name="T53" fmla="*/ 77 h 853"/>
                  <a:gd name="T54" fmla="*/ 78 w 503"/>
                  <a:gd name="T55" fmla="*/ 66 h 853"/>
                  <a:gd name="T56" fmla="*/ 123 w 503"/>
                  <a:gd name="T57" fmla="*/ 41 h 853"/>
                  <a:gd name="T58" fmla="*/ 138 w 503"/>
                  <a:gd name="T59" fmla="*/ 18 h 853"/>
                  <a:gd name="T60" fmla="*/ 203 w 503"/>
                  <a:gd name="T61" fmla="*/ 38 h 853"/>
                  <a:gd name="T62" fmla="*/ 210 w 503"/>
                  <a:gd name="T63" fmla="*/ 67 h 853"/>
                  <a:gd name="T64" fmla="*/ 237 w 503"/>
                  <a:gd name="T65" fmla="*/ 61 h 853"/>
                  <a:gd name="T66" fmla="*/ 263 w 503"/>
                  <a:gd name="T67" fmla="*/ 77 h 853"/>
                  <a:gd name="T68" fmla="*/ 219 w 503"/>
                  <a:gd name="T69" fmla="*/ 123 h 853"/>
                  <a:gd name="T70" fmla="*/ 187 w 503"/>
                  <a:gd name="T71" fmla="*/ 288 h 853"/>
                  <a:gd name="T72" fmla="*/ 187 w 503"/>
                  <a:gd name="T73" fmla="*/ 467 h 853"/>
                  <a:gd name="T74" fmla="*/ 245 w 503"/>
                  <a:gd name="T75" fmla="*/ 452 h 853"/>
                  <a:gd name="T76" fmla="*/ 274 w 503"/>
                  <a:gd name="T77" fmla="*/ 419 h 853"/>
                  <a:gd name="T78" fmla="*/ 365 w 503"/>
                  <a:gd name="T79" fmla="*/ 432 h 853"/>
                  <a:gd name="T80" fmla="*/ 492 w 503"/>
                  <a:gd name="T81" fmla="*/ 613 h 853"/>
                  <a:gd name="T82" fmla="*/ 485 w 503"/>
                  <a:gd name="T83" fmla="*/ 694 h 853"/>
                  <a:gd name="T84" fmla="*/ 454 w 503"/>
                  <a:gd name="T85" fmla="*/ 663 h 853"/>
                  <a:gd name="T86" fmla="*/ 433 w 503"/>
                  <a:gd name="T87" fmla="*/ 693 h 853"/>
                  <a:gd name="T88" fmla="*/ 455 w 503"/>
                  <a:gd name="T89" fmla="*/ 703 h 853"/>
                  <a:gd name="T90" fmla="*/ 470 w 503"/>
                  <a:gd name="T91" fmla="*/ 703 h 853"/>
                  <a:gd name="T92" fmla="*/ 470 w 503"/>
                  <a:gd name="T93" fmla="*/ 722 h 853"/>
                  <a:gd name="T94" fmla="*/ 461 w 503"/>
                  <a:gd name="T95" fmla="*/ 754 h 853"/>
                  <a:gd name="T96" fmla="*/ 394 w 503"/>
                  <a:gd name="T97" fmla="*/ 799 h 853"/>
                  <a:gd name="T98" fmla="*/ 385 w 503"/>
                  <a:gd name="T99" fmla="*/ 823 h 853"/>
                  <a:gd name="T100" fmla="*/ 385 w 503"/>
                  <a:gd name="T101" fmla="*/ 822 h 853"/>
                  <a:gd name="T102" fmla="*/ 380 w 503"/>
                  <a:gd name="T103" fmla="*/ 762 h 853"/>
                  <a:gd name="T104" fmla="*/ 351 w 503"/>
                  <a:gd name="T105" fmla="*/ 738 h 853"/>
                  <a:gd name="T106" fmla="*/ 257 w 503"/>
                  <a:gd name="T107" fmla="*/ 831 h 853"/>
                  <a:gd name="T108" fmla="*/ 239 w 503"/>
                  <a:gd name="T109" fmla="*/ 781 h 853"/>
                  <a:gd name="T110" fmla="*/ 246 w 503"/>
                  <a:gd name="T111" fmla="*/ 761 h 853"/>
                  <a:gd name="T112" fmla="*/ 246 w 503"/>
                  <a:gd name="T113" fmla="*/ 76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3" h="853">
                    <a:moveTo>
                      <a:pt x="246" y="761"/>
                    </a:moveTo>
                    <a:cubicBezTo>
                      <a:pt x="246" y="761"/>
                      <a:pt x="246" y="761"/>
                      <a:pt x="246" y="761"/>
                    </a:cubicBezTo>
                    <a:cubicBezTo>
                      <a:pt x="247" y="761"/>
                      <a:pt x="247" y="761"/>
                      <a:pt x="247" y="761"/>
                    </a:cubicBezTo>
                    <a:cubicBezTo>
                      <a:pt x="247" y="761"/>
                      <a:pt x="247" y="761"/>
                      <a:pt x="247" y="761"/>
                    </a:cubicBezTo>
                    <a:cubicBezTo>
                      <a:pt x="228" y="761"/>
                      <a:pt x="229" y="726"/>
                      <a:pt x="210" y="726"/>
                    </a:cubicBezTo>
                    <a:cubicBezTo>
                      <a:pt x="207" y="726"/>
                      <a:pt x="208" y="726"/>
                      <a:pt x="203" y="726"/>
                    </a:cubicBezTo>
                    <a:cubicBezTo>
                      <a:pt x="198" y="726"/>
                      <a:pt x="197" y="721"/>
                      <a:pt x="196" y="717"/>
                    </a:cubicBezTo>
                    <a:cubicBezTo>
                      <a:pt x="182" y="721"/>
                      <a:pt x="180" y="709"/>
                      <a:pt x="180" y="695"/>
                    </a:cubicBezTo>
                    <a:cubicBezTo>
                      <a:pt x="180" y="686"/>
                      <a:pt x="185" y="681"/>
                      <a:pt x="187" y="674"/>
                    </a:cubicBezTo>
                    <a:cubicBezTo>
                      <a:pt x="183" y="673"/>
                      <a:pt x="178" y="671"/>
                      <a:pt x="178" y="665"/>
                    </a:cubicBezTo>
                    <a:cubicBezTo>
                      <a:pt x="178" y="657"/>
                      <a:pt x="194" y="649"/>
                      <a:pt x="196" y="636"/>
                    </a:cubicBezTo>
                    <a:cubicBezTo>
                      <a:pt x="196" y="635"/>
                      <a:pt x="196" y="633"/>
                      <a:pt x="196" y="629"/>
                    </a:cubicBezTo>
                    <a:cubicBezTo>
                      <a:pt x="196" y="618"/>
                      <a:pt x="208" y="615"/>
                      <a:pt x="208" y="607"/>
                    </a:cubicBezTo>
                    <a:cubicBezTo>
                      <a:pt x="208" y="597"/>
                      <a:pt x="193" y="603"/>
                      <a:pt x="193" y="591"/>
                    </a:cubicBezTo>
                    <a:cubicBezTo>
                      <a:pt x="193" y="588"/>
                      <a:pt x="196" y="585"/>
                      <a:pt x="198" y="583"/>
                    </a:cubicBezTo>
                    <a:cubicBezTo>
                      <a:pt x="198" y="583"/>
                      <a:pt x="198" y="583"/>
                      <a:pt x="198" y="583"/>
                    </a:cubicBezTo>
                    <a:cubicBezTo>
                      <a:pt x="218" y="583"/>
                      <a:pt x="218" y="583"/>
                      <a:pt x="218" y="583"/>
                    </a:cubicBezTo>
                    <a:cubicBezTo>
                      <a:pt x="218" y="583"/>
                      <a:pt x="218" y="583"/>
                      <a:pt x="218" y="583"/>
                    </a:cubicBezTo>
                    <a:cubicBezTo>
                      <a:pt x="223" y="581"/>
                      <a:pt x="233" y="580"/>
                      <a:pt x="233" y="572"/>
                    </a:cubicBezTo>
                    <a:cubicBezTo>
                      <a:pt x="233" y="563"/>
                      <a:pt x="214" y="528"/>
                      <a:pt x="207" y="528"/>
                    </a:cubicBezTo>
                    <a:cubicBezTo>
                      <a:pt x="198" y="528"/>
                      <a:pt x="196" y="538"/>
                      <a:pt x="191" y="542"/>
                    </a:cubicBezTo>
                    <a:cubicBezTo>
                      <a:pt x="186" y="546"/>
                      <a:pt x="180" y="545"/>
                      <a:pt x="176" y="551"/>
                    </a:cubicBezTo>
                    <a:cubicBezTo>
                      <a:pt x="171" y="558"/>
                      <a:pt x="172" y="570"/>
                      <a:pt x="165" y="576"/>
                    </a:cubicBezTo>
                    <a:cubicBezTo>
                      <a:pt x="161" y="579"/>
                      <a:pt x="156" y="579"/>
                      <a:pt x="153" y="583"/>
                    </a:cubicBezTo>
                    <a:cubicBezTo>
                      <a:pt x="149" y="586"/>
                      <a:pt x="149" y="592"/>
                      <a:pt x="143" y="592"/>
                    </a:cubicBezTo>
                    <a:cubicBezTo>
                      <a:pt x="128" y="592"/>
                      <a:pt x="130" y="577"/>
                      <a:pt x="116" y="577"/>
                    </a:cubicBezTo>
                    <a:cubicBezTo>
                      <a:pt x="110" y="577"/>
                      <a:pt x="108" y="583"/>
                      <a:pt x="101" y="583"/>
                    </a:cubicBezTo>
                    <a:cubicBezTo>
                      <a:pt x="95" y="583"/>
                      <a:pt x="89" y="580"/>
                      <a:pt x="89" y="574"/>
                    </a:cubicBezTo>
                    <a:cubicBezTo>
                      <a:pt x="89" y="565"/>
                      <a:pt x="97" y="561"/>
                      <a:pt x="97" y="553"/>
                    </a:cubicBezTo>
                    <a:cubicBezTo>
                      <a:pt x="97" y="548"/>
                      <a:pt x="92" y="546"/>
                      <a:pt x="92" y="540"/>
                    </a:cubicBezTo>
                    <a:cubicBezTo>
                      <a:pt x="92" y="537"/>
                      <a:pt x="97" y="535"/>
                      <a:pt x="98" y="532"/>
                    </a:cubicBezTo>
                    <a:cubicBezTo>
                      <a:pt x="102" y="519"/>
                      <a:pt x="107" y="506"/>
                      <a:pt x="107" y="492"/>
                    </a:cubicBezTo>
                    <a:cubicBezTo>
                      <a:pt x="107" y="483"/>
                      <a:pt x="105" y="479"/>
                      <a:pt x="94" y="479"/>
                    </a:cubicBezTo>
                    <a:cubicBezTo>
                      <a:pt x="78" y="479"/>
                      <a:pt x="70" y="490"/>
                      <a:pt x="62" y="500"/>
                    </a:cubicBezTo>
                    <a:cubicBezTo>
                      <a:pt x="62" y="500"/>
                      <a:pt x="62" y="500"/>
                      <a:pt x="62" y="500"/>
                    </a:cubicBezTo>
                    <a:cubicBezTo>
                      <a:pt x="53" y="500"/>
                      <a:pt x="53" y="500"/>
                      <a:pt x="53" y="500"/>
                    </a:cubicBezTo>
                    <a:cubicBezTo>
                      <a:pt x="53" y="500"/>
                      <a:pt x="53" y="500"/>
                      <a:pt x="53" y="500"/>
                    </a:cubicBezTo>
                    <a:cubicBezTo>
                      <a:pt x="49" y="481"/>
                      <a:pt x="49" y="464"/>
                      <a:pt x="49" y="451"/>
                    </a:cubicBezTo>
                    <a:cubicBezTo>
                      <a:pt x="49" y="433"/>
                      <a:pt x="20" y="439"/>
                      <a:pt x="20" y="428"/>
                    </a:cubicBezTo>
                    <a:cubicBezTo>
                      <a:pt x="20" y="423"/>
                      <a:pt x="23" y="421"/>
                      <a:pt x="26" y="417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11" y="396"/>
                      <a:pt x="7" y="398"/>
                      <a:pt x="0" y="388"/>
                    </a:cubicBezTo>
                    <a:cubicBezTo>
                      <a:pt x="4" y="384"/>
                      <a:pt x="12" y="380"/>
                      <a:pt x="12" y="373"/>
                    </a:cubicBezTo>
                    <a:cubicBezTo>
                      <a:pt x="12" y="361"/>
                      <a:pt x="6" y="351"/>
                      <a:pt x="6" y="337"/>
                    </a:cubicBezTo>
                    <a:cubicBezTo>
                      <a:pt x="6" y="293"/>
                      <a:pt x="47" y="312"/>
                      <a:pt x="47" y="275"/>
                    </a:cubicBezTo>
                    <a:cubicBezTo>
                      <a:pt x="47" y="261"/>
                      <a:pt x="60" y="267"/>
                      <a:pt x="69" y="264"/>
                    </a:cubicBezTo>
                    <a:cubicBezTo>
                      <a:pt x="82" y="259"/>
                      <a:pt x="80" y="245"/>
                      <a:pt x="80" y="233"/>
                    </a:cubicBezTo>
                    <a:cubicBezTo>
                      <a:pt x="80" y="227"/>
                      <a:pt x="89" y="227"/>
                      <a:pt x="89" y="222"/>
                    </a:cubicBezTo>
                    <a:cubicBezTo>
                      <a:pt x="89" y="192"/>
                      <a:pt x="49" y="189"/>
                      <a:pt x="49" y="160"/>
                    </a:cubicBezTo>
                    <a:cubicBezTo>
                      <a:pt x="49" y="157"/>
                      <a:pt x="51" y="154"/>
                      <a:pt x="49" y="152"/>
                    </a:cubicBezTo>
                    <a:cubicBezTo>
                      <a:pt x="53" y="142"/>
                      <a:pt x="58" y="136"/>
                      <a:pt x="58" y="125"/>
                    </a:cubicBezTo>
                    <a:cubicBezTo>
                      <a:pt x="58" y="110"/>
                      <a:pt x="43" y="86"/>
                      <a:pt x="43" y="77"/>
                    </a:cubicBezTo>
                    <a:cubicBezTo>
                      <a:pt x="43" y="68"/>
                      <a:pt x="53" y="66"/>
                      <a:pt x="60" y="66"/>
                    </a:cubicBezTo>
                    <a:cubicBezTo>
                      <a:pt x="69" y="66"/>
                      <a:pt x="73" y="66"/>
                      <a:pt x="78" y="66"/>
                    </a:cubicBezTo>
                    <a:cubicBezTo>
                      <a:pt x="79" y="66"/>
                      <a:pt x="87" y="70"/>
                      <a:pt x="95" y="67"/>
                    </a:cubicBezTo>
                    <a:cubicBezTo>
                      <a:pt x="105" y="62"/>
                      <a:pt x="103" y="41"/>
                      <a:pt x="123" y="41"/>
                    </a:cubicBezTo>
                    <a:cubicBezTo>
                      <a:pt x="133" y="41"/>
                      <a:pt x="128" y="45"/>
                      <a:pt x="135" y="41"/>
                    </a:cubicBezTo>
                    <a:cubicBezTo>
                      <a:pt x="142" y="38"/>
                      <a:pt x="135" y="24"/>
                      <a:pt x="138" y="18"/>
                    </a:cubicBezTo>
                    <a:cubicBezTo>
                      <a:pt x="143" y="14"/>
                      <a:pt x="153" y="0"/>
                      <a:pt x="158" y="0"/>
                    </a:cubicBezTo>
                    <a:cubicBezTo>
                      <a:pt x="175" y="0"/>
                      <a:pt x="203" y="19"/>
                      <a:pt x="203" y="38"/>
                    </a:cubicBezTo>
                    <a:cubicBezTo>
                      <a:pt x="203" y="43"/>
                      <a:pt x="198" y="46"/>
                      <a:pt x="198" y="52"/>
                    </a:cubicBezTo>
                    <a:cubicBezTo>
                      <a:pt x="198" y="62"/>
                      <a:pt x="202" y="67"/>
                      <a:pt x="210" y="67"/>
                    </a:cubicBezTo>
                    <a:cubicBezTo>
                      <a:pt x="220" y="67"/>
                      <a:pt x="218" y="58"/>
                      <a:pt x="225" y="58"/>
                    </a:cubicBezTo>
                    <a:cubicBezTo>
                      <a:pt x="231" y="58"/>
                      <a:pt x="233" y="61"/>
                      <a:pt x="237" y="61"/>
                    </a:cubicBezTo>
                    <a:cubicBezTo>
                      <a:pt x="244" y="61"/>
                      <a:pt x="245" y="61"/>
                      <a:pt x="249" y="61"/>
                    </a:cubicBezTo>
                    <a:cubicBezTo>
                      <a:pt x="256" y="61"/>
                      <a:pt x="255" y="74"/>
                      <a:pt x="263" y="77"/>
                    </a:cubicBezTo>
                    <a:cubicBezTo>
                      <a:pt x="255" y="84"/>
                      <a:pt x="251" y="90"/>
                      <a:pt x="258" y="101"/>
                    </a:cubicBezTo>
                    <a:cubicBezTo>
                      <a:pt x="236" y="99"/>
                      <a:pt x="219" y="123"/>
                      <a:pt x="219" y="123"/>
                    </a:cubicBezTo>
                    <a:cubicBezTo>
                      <a:pt x="209" y="150"/>
                      <a:pt x="187" y="138"/>
                      <a:pt x="187" y="171"/>
                    </a:cubicBezTo>
                    <a:cubicBezTo>
                      <a:pt x="187" y="218"/>
                      <a:pt x="201" y="257"/>
                      <a:pt x="187" y="288"/>
                    </a:cubicBezTo>
                    <a:cubicBezTo>
                      <a:pt x="185" y="292"/>
                      <a:pt x="194" y="324"/>
                      <a:pt x="191" y="372"/>
                    </a:cubicBezTo>
                    <a:cubicBezTo>
                      <a:pt x="188" y="412"/>
                      <a:pt x="158" y="470"/>
                      <a:pt x="187" y="467"/>
                    </a:cubicBezTo>
                    <a:cubicBezTo>
                      <a:pt x="241" y="416"/>
                      <a:pt x="228" y="468"/>
                      <a:pt x="242" y="481"/>
                    </a:cubicBezTo>
                    <a:cubicBezTo>
                      <a:pt x="250" y="475"/>
                      <a:pt x="240" y="459"/>
                      <a:pt x="245" y="452"/>
                    </a:cubicBezTo>
                    <a:cubicBezTo>
                      <a:pt x="246" y="432"/>
                      <a:pt x="256" y="499"/>
                      <a:pt x="278" y="464"/>
                    </a:cubicBezTo>
                    <a:cubicBezTo>
                      <a:pt x="292" y="457"/>
                      <a:pt x="274" y="446"/>
                      <a:pt x="274" y="419"/>
                    </a:cubicBezTo>
                    <a:cubicBezTo>
                      <a:pt x="308" y="382"/>
                      <a:pt x="326" y="410"/>
                      <a:pt x="338" y="410"/>
                    </a:cubicBezTo>
                    <a:cubicBezTo>
                      <a:pt x="404" y="401"/>
                      <a:pt x="342" y="431"/>
                      <a:pt x="365" y="432"/>
                    </a:cubicBezTo>
                    <a:cubicBezTo>
                      <a:pt x="402" y="438"/>
                      <a:pt x="408" y="481"/>
                      <a:pt x="422" y="511"/>
                    </a:cubicBezTo>
                    <a:cubicBezTo>
                      <a:pt x="440" y="549"/>
                      <a:pt x="475" y="572"/>
                      <a:pt x="492" y="613"/>
                    </a:cubicBezTo>
                    <a:cubicBezTo>
                      <a:pt x="503" y="638"/>
                      <a:pt x="488" y="650"/>
                      <a:pt x="496" y="690"/>
                    </a:cubicBezTo>
                    <a:cubicBezTo>
                      <a:pt x="491" y="692"/>
                      <a:pt x="488" y="694"/>
                      <a:pt x="485" y="694"/>
                    </a:cubicBezTo>
                    <a:cubicBezTo>
                      <a:pt x="479" y="694"/>
                      <a:pt x="482" y="681"/>
                      <a:pt x="480" y="677"/>
                    </a:cubicBezTo>
                    <a:cubicBezTo>
                      <a:pt x="480" y="674"/>
                      <a:pt x="456" y="663"/>
                      <a:pt x="454" y="663"/>
                    </a:cubicBezTo>
                    <a:cubicBezTo>
                      <a:pt x="454" y="663"/>
                      <a:pt x="454" y="663"/>
                      <a:pt x="454" y="663"/>
                    </a:cubicBezTo>
                    <a:cubicBezTo>
                      <a:pt x="433" y="693"/>
                      <a:pt x="433" y="693"/>
                      <a:pt x="433" y="693"/>
                    </a:cubicBezTo>
                    <a:cubicBezTo>
                      <a:pt x="433" y="693"/>
                      <a:pt x="433" y="693"/>
                      <a:pt x="433" y="693"/>
                    </a:cubicBezTo>
                    <a:cubicBezTo>
                      <a:pt x="433" y="693"/>
                      <a:pt x="453" y="703"/>
                      <a:pt x="455" y="703"/>
                    </a:cubicBezTo>
                    <a:cubicBezTo>
                      <a:pt x="464" y="703"/>
                      <a:pt x="463" y="699"/>
                      <a:pt x="470" y="703"/>
                    </a:cubicBezTo>
                    <a:cubicBezTo>
                      <a:pt x="470" y="703"/>
                      <a:pt x="470" y="703"/>
                      <a:pt x="470" y="703"/>
                    </a:cubicBezTo>
                    <a:cubicBezTo>
                      <a:pt x="470" y="722"/>
                      <a:pt x="470" y="722"/>
                      <a:pt x="470" y="722"/>
                    </a:cubicBezTo>
                    <a:cubicBezTo>
                      <a:pt x="470" y="722"/>
                      <a:pt x="470" y="722"/>
                      <a:pt x="470" y="722"/>
                    </a:cubicBezTo>
                    <a:cubicBezTo>
                      <a:pt x="466" y="730"/>
                      <a:pt x="453" y="732"/>
                      <a:pt x="453" y="737"/>
                    </a:cubicBezTo>
                    <a:cubicBezTo>
                      <a:pt x="453" y="743"/>
                      <a:pt x="461" y="748"/>
                      <a:pt x="461" y="754"/>
                    </a:cubicBezTo>
                    <a:cubicBezTo>
                      <a:pt x="461" y="778"/>
                      <a:pt x="428" y="779"/>
                      <a:pt x="408" y="779"/>
                    </a:cubicBezTo>
                    <a:cubicBezTo>
                      <a:pt x="402" y="779"/>
                      <a:pt x="394" y="793"/>
                      <a:pt x="394" y="799"/>
                    </a:cubicBezTo>
                    <a:cubicBezTo>
                      <a:pt x="394" y="807"/>
                      <a:pt x="399" y="810"/>
                      <a:pt x="399" y="816"/>
                    </a:cubicBezTo>
                    <a:cubicBezTo>
                      <a:pt x="399" y="823"/>
                      <a:pt x="391" y="823"/>
                      <a:pt x="385" y="823"/>
                    </a:cubicBezTo>
                    <a:cubicBezTo>
                      <a:pt x="385" y="823"/>
                      <a:pt x="385" y="823"/>
                      <a:pt x="385" y="823"/>
                    </a:cubicBezTo>
                    <a:cubicBezTo>
                      <a:pt x="385" y="822"/>
                      <a:pt x="385" y="822"/>
                      <a:pt x="385" y="822"/>
                    </a:cubicBezTo>
                    <a:cubicBezTo>
                      <a:pt x="385" y="822"/>
                      <a:pt x="385" y="822"/>
                      <a:pt x="385" y="822"/>
                    </a:cubicBezTo>
                    <a:cubicBezTo>
                      <a:pt x="379" y="804"/>
                      <a:pt x="375" y="785"/>
                      <a:pt x="380" y="762"/>
                    </a:cubicBezTo>
                    <a:cubicBezTo>
                      <a:pt x="367" y="761"/>
                      <a:pt x="364" y="749"/>
                      <a:pt x="358" y="743"/>
                    </a:cubicBezTo>
                    <a:cubicBezTo>
                      <a:pt x="357" y="741"/>
                      <a:pt x="354" y="738"/>
                      <a:pt x="351" y="738"/>
                    </a:cubicBezTo>
                    <a:cubicBezTo>
                      <a:pt x="337" y="749"/>
                      <a:pt x="331" y="775"/>
                      <a:pt x="320" y="795"/>
                    </a:cubicBezTo>
                    <a:cubicBezTo>
                      <a:pt x="303" y="827"/>
                      <a:pt x="268" y="853"/>
                      <a:pt x="257" y="831"/>
                    </a:cubicBezTo>
                    <a:cubicBezTo>
                      <a:pt x="244" y="806"/>
                      <a:pt x="249" y="801"/>
                      <a:pt x="233" y="799"/>
                    </a:cubicBezTo>
                    <a:cubicBezTo>
                      <a:pt x="237" y="793"/>
                      <a:pt x="239" y="789"/>
                      <a:pt x="239" y="781"/>
                    </a:cubicBezTo>
                    <a:cubicBezTo>
                      <a:pt x="239" y="778"/>
                      <a:pt x="239" y="779"/>
                      <a:pt x="239" y="775"/>
                    </a:cubicBezTo>
                    <a:cubicBezTo>
                      <a:pt x="239" y="767"/>
                      <a:pt x="245" y="769"/>
                      <a:pt x="246" y="761"/>
                    </a:cubicBezTo>
                    <a:cubicBezTo>
                      <a:pt x="246" y="761"/>
                      <a:pt x="246" y="761"/>
                      <a:pt x="246" y="761"/>
                    </a:cubicBezTo>
                    <a:cubicBezTo>
                      <a:pt x="246" y="762"/>
                      <a:pt x="246" y="762"/>
                      <a:pt x="246" y="762"/>
                    </a:cubicBezTo>
                    <a:cubicBezTo>
                      <a:pt x="246" y="761"/>
                      <a:pt x="246" y="761"/>
                      <a:pt x="246" y="761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8702559" y="4176595"/>
                <a:ext cx="48301" cy="136381"/>
              </a:xfrm>
              <a:custGeom>
                <a:avLst/>
                <a:gdLst>
                  <a:gd name="T0" fmla="*/ 0 w 21"/>
                  <a:gd name="T1" fmla="*/ 22 h 59"/>
                  <a:gd name="T2" fmla="*/ 3 w 21"/>
                  <a:gd name="T3" fmla="*/ 31 h 59"/>
                  <a:gd name="T4" fmla="*/ 21 w 21"/>
                  <a:gd name="T5" fmla="*/ 59 h 59"/>
                  <a:gd name="T6" fmla="*/ 21 w 21"/>
                  <a:gd name="T7" fmla="*/ 59 h 59"/>
                  <a:gd name="T8" fmla="*/ 21 w 21"/>
                  <a:gd name="T9" fmla="*/ 55 h 59"/>
                  <a:gd name="T10" fmla="*/ 21 w 21"/>
                  <a:gd name="T11" fmla="*/ 55 h 59"/>
                  <a:gd name="T12" fmla="*/ 14 w 21"/>
                  <a:gd name="T13" fmla="*/ 41 h 59"/>
                  <a:gd name="T14" fmla="*/ 14 w 21"/>
                  <a:gd name="T15" fmla="*/ 23 h 59"/>
                  <a:gd name="T16" fmla="*/ 19 w 21"/>
                  <a:gd name="T17" fmla="*/ 9 h 59"/>
                  <a:gd name="T18" fmla="*/ 19 w 21"/>
                  <a:gd name="T19" fmla="*/ 9 h 59"/>
                  <a:gd name="T20" fmla="*/ 19 w 21"/>
                  <a:gd name="T21" fmla="*/ 0 h 59"/>
                  <a:gd name="T22" fmla="*/ 19 w 21"/>
                  <a:gd name="T23" fmla="*/ 0 h 59"/>
                  <a:gd name="T24" fmla="*/ 0 w 21"/>
                  <a:gd name="T25" fmla="*/ 22 h 59"/>
                  <a:gd name="T26" fmla="*/ 0 w 21"/>
                  <a:gd name="T27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59">
                    <a:moveTo>
                      <a:pt x="0" y="22"/>
                    </a:moveTo>
                    <a:cubicBezTo>
                      <a:pt x="0" y="27"/>
                      <a:pt x="1" y="28"/>
                      <a:pt x="3" y="31"/>
                    </a:cubicBezTo>
                    <a:cubicBezTo>
                      <a:pt x="6" y="43"/>
                      <a:pt x="5" y="59"/>
                      <a:pt x="21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19" y="53"/>
                      <a:pt x="14" y="45"/>
                      <a:pt x="14" y="41"/>
                    </a:cubicBezTo>
                    <a:cubicBezTo>
                      <a:pt x="14" y="32"/>
                      <a:pt x="14" y="32"/>
                      <a:pt x="14" y="23"/>
                    </a:cubicBezTo>
                    <a:cubicBezTo>
                      <a:pt x="14" y="20"/>
                      <a:pt x="17" y="11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2"/>
                      <a:pt x="0" y="10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8730972" y="3960657"/>
                <a:ext cx="49722" cy="204572"/>
              </a:xfrm>
              <a:custGeom>
                <a:avLst/>
                <a:gdLst>
                  <a:gd name="T0" fmla="*/ 3 w 22"/>
                  <a:gd name="T1" fmla="*/ 57 h 89"/>
                  <a:gd name="T2" fmla="*/ 3 w 22"/>
                  <a:gd name="T3" fmla="*/ 37 h 89"/>
                  <a:gd name="T4" fmla="*/ 0 w 22"/>
                  <a:gd name="T5" fmla="*/ 26 h 89"/>
                  <a:gd name="T6" fmla="*/ 0 w 22"/>
                  <a:gd name="T7" fmla="*/ 23 h 89"/>
                  <a:gd name="T8" fmla="*/ 18 w 22"/>
                  <a:gd name="T9" fmla="*/ 0 h 89"/>
                  <a:gd name="T10" fmla="*/ 22 w 22"/>
                  <a:gd name="T11" fmla="*/ 8 h 89"/>
                  <a:gd name="T12" fmla="*/ 18 w 22"/>
                  <a:gd name="T13" fmla="*/ 25 h 89"/>
                  <a:gd name="T14" fmla="*/ 20 w 22"/>
                  <a:gd name="T15" fmla="*/ 44 h 89"/>
                  <a:gd name="T16" fmla="*/ 13 w 22"/>
                  <a:gd name="T17" fmla="*/ 56 h 89"/>
                  <a:gd name="T18" fmla="*/ 18 w 22"/>
                  <a:gd name="T19" fmla="*/ 73 h 89"/>
                  <a:gd name="T20" fmla="*/ 14 w 22"/>
                  <a:gd name="T21" fmla="*/ 89 h 89"/>
                  <a:gd name="T22" fmla="*/ 10 w 22"/>
                  <a:gd name="T23" fmla="*/ 75 h 89"/>
                  <a:gd name="T24" fmla="*/ 5 w 22"/>
                  <a:gd name="T25" fmla="*/ 72 h 89"/>
                  <a:gd name="T26" fmla="*/ 3 w 22"/>
                  <a:gd name="T27" fmla="*/ 57 h 89"/>
                  <a:gd name="T28" fmla="*/ 3 w 22"/>
                  <a:gd name="T29" fmla="*/ 5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89">
                    <a:moveTo>
                      <a:pt x="3" y="57"/>
                    </a:moveTo>
                    <a:cubicBezTo>
                      <a:pt x="3" y="50"/>
                      <a:pt x="3" y="42"/>
                      <a:pt x="3" y="37"/>
                    </a:cubicBezTo>
                    <a:cubicBezTo>
                      <a:pt x="3" y="34"/>
                      <a:pt x="0" y="31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15" y="23"/>
                      <a:pt x="8" y="0"/>
                      <a:pt x="18" y="0"/>
                    </a:cubicBezTo>
                    <a:cubicBezTo>
                      <a:pt x="20" y="0"/>
                      <a:pt x="22" y="5"/>
                      <a:pt x="22" y="8"/>
                    </a:cubicBezTo>
                    <a:cubicBezTo>
                      <a:pt x="22" y="16"/>
                      <a:pt x="18" y="18"/>
                      <a:pt x="18" y="25"/>
                    </a:cubicBezTo>
                    <a:cubicBezTo>
                      <a:pt x="18" y="34"/>
                      <a:pt x="20" y="36"/>
                      <a:pt x="20" y="44"/>
                    </a:cubicBezTo>
                    <a:cubicBezTo>
                      <a:pt x="20" y="50"/>
                      <a:pt x="13" y="51"/>
                      <a:pt x="13" y="56"/>
                    </a:cubicBezTo>
                    <a:cubicBezTo>
                      <a:pt x="13" y="62"/>
                      <a:pt x="18" y="67"/>
                      <a:pt x="18" y="73"/>
                    </a:cubicBezTo>
                    <a:cubicBezTo>
                      <a:pt x="18" y="80"/>
                      <a:pt x="14" y="83"/>
                      <a:pt x="14" y="89"/>
                    </a:cubicBezTo>
                    <a:cubicBezTo>
                      <a:pt x="9" y="87"/>
                      <a:pt x="10" y="82"/>
                      <a:pt x="10" y="75"/>
                    </a:cubicBezTo>
                    <a:cubicBezTo>
                      <a:pt x="10" y="72"/>
                      <a:pt x="7" y="73"/>
                      <a:pt x="5" y="72"/>
                    </a:cubicBezTo>
                    <a:cubicBezTo>
                      <a:pt x="2" y="68"/>
                      <a:pt x="4" y="59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8790639" y="4203587"/>
                <a:ext cx="22730" cy="35516"/>
              </a:xfrm>
              <a:custGeom>
                <a:avLst/>
                <a:gdLst>
                  <a:gd name="T0" fmla="*/ 9 w 10"/>
                  <a:gd name="T1" fmla="*/ 4 h 15"/>
                  <a:gd name="T2" fmla="*/ 5 w 10"/>
                  <a:gd name="T3" fmla="*/ 0 h 15"/>
                  <a:gd name="T4" fmla="*/ 0 w 10"/>
                  <a:gd name="T5" fmla="*/ 11 h 15"/>
                  <a:gd name="T6" fmla="*/ 4 w 10"/>
                  <a:gd name="T7" fmla="*/ 15 h 15"/>
                  <a:gd name="T8" fmla="*/ 9 w 10"/>
                  <a:gd name="T9" fmla="*/ 4 h 15"/>
                  <a:gd name="T10" fmla="*/ 9 w 10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9" y="4"/>
                    </a:moveTo>
                    <a:cubicBezTo>
                      <a:pt x="6" y="4"/>
                      <a:pt x="6" y="0"/>
                      <a:pt x="5" y="0"/>
                    </a:cubicBezTo>
                    <a:cubicBezTo>
                      <a:pt x="1" y="0"/>
                      <a:pt x="0" y="6"/>
                      <a:pt x="0" y="11"/>
                    </a:cubicBezTo>
                    <a:cubicBezTo>
                      <a:pt x="0" y="14"/>
                      <a:pt x="3" y="14"/>
                      <a:pt x="4" y="15"/>
                    </a:cubicBezTo>
                    <a:cubicBezTo>
                      <a:pt x="5" y="13"/>
                      <a:pt x="10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8779273" y="3787340"/>
                <a:ext cx="31254" cy="122175"/>
              </a:xfrm>
              <a:custGeom>
                <a:avLst/>
                <a:gdLst>
                  <a:gd name="T0" fmla="*/ 14 w 14"/>
                  <a:gd name="T1" fmla="*/ 15 h 53"/>
                  <a:gd name="T2" fmla="*/ 14 w 14"/>
                  <a:gd name="T3" fmla="*/ 37 h 53"/>
                  <a:gd name="T4" fmla="*/ 9 w 14"/>
                  <a:gd name="T5" fmla="*/ 53 h 53"/>
                  <a:gd name="T6" fmla="*/ 0 w 14"/>
                  <a:gd name="T7" fmla="*/ 29 h 53"/>
                  <a:gd name="T8" fmla="*/ 1 w 14"/>
                  <a:gd name="T9" fmla="*/ 9 h 53"/>
                  <a:gd name="T10" fmla="*/ 14 w 14"/>
                  <a:gd name="T11" fmla="*/ 15 h 53"/>
                  <a:gd name="T12" fmla="*/ 14 w 14"/>
                  <a:gd name="T13" fmla="*/ 1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3">
                    <a:moveTo>
                      <a:pt x="14" y="15"/>
                    </a:moveTo>
                    <a:cubicBezTo>
                      <a:pt x="14" y="24"/>
                      <a:pt x="14" y="34"/>
                      <a:pt x="14" y="37"/>
                    </a:cubicBezTo>
                    <a:cubicBezTo>
                      <a:pt x="14" y="39"/>
                      <a:pt x="10" y="53"/>
                      <a:pt x="9" y="53"/>
                    </a:cubicBezTo>
                    <a:cubicBezTo>
                      <a:pt x="5" y="46"/>
                      <a:pt x="0" y="40"/>
                      <a:pt x="0" y="29"/>
                    </a:cubicBezTo>
                    <a:cubicBezTo>
                      <a:pt x="0" y="21"/>
                      <a:pt x="1" y="16"/>
                      <a:pt x="1" y="9"/>
                    </a:cubicBezTo>
                    <a:cubicBezTo>
                      <a:pt x="1" y="0"/>
                      <a:pt x="14" y="7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8790639" y="3619705"/>
                <a:ext cx="29833" cy="61088"/>
              </a:xfrm>
              <a:custGeom>
                <a:avLst/>
                <a:gdLst>
                  <a:gd name="T0" fmla="*/ 6 w 13"/>
                  <a:gd name="T1" fmla="*/ 24 h 27"/>
                  <a:gd name="T2" fmla="*/ 6 w 13"/>
                  <a:gd name="T3" fmla="*/ 17 h 27"/>
                  <a:gd name="T4" fmla="*/ 6 w 13"/>
                  <a:gd name="T5" fmla="*/ 17 h 27"/>
                  <a:gd name="T6" fmla="*/ 0 w 13"/>
                  <a:gd name="T7" fmla="*/ 5 h 27"/>
                  <a:gd name="T8" fmla="*/ 4 w 13"/>
                  <a:gd name="T9" fmla="*/ 0 h 27"/>
                  <a:gd name="T10" fmla="*/ 13 w 13"/>
                  <a:gd name="T11" fmla="*/ 21 h 27"/>
                  <a:gd name="T12" fmla="*/ 10 w 13"/>
                  <a:gd name="T13" fmla="*/ 27 h 27"/>
                  <a:gd name="T14" fmla="*/ 6 w 13"/>
                  <a:gd name="T15" fmla="*/ 24 h 27"/>
                  <a:gd name="T16" fmla="*/ 6 w 13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7">
                    <a:moveTo>
                      <a:pt x="6" y="24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3"/>
                      <a:pt x="0" y="11"/>
                      <a:pt x="0" y="5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8" y="6"/>
                      <a:pt x="13" y="9"/>
                      <a:pt x="13" y="21"/>
                    </a:cubicBezTo>
                    <a:cubicBezTo>
                      <a:pt x="13" y="24"/>
                      <a:pt x="13" y="27"/>
                      <a:pt x="10" y="27"/>
                    </a:cubicBezTo>
                    <a:cubicBezTo>
                      <a:pt x="9" y="27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8787797" y="3577085"/>
                <a:ext cx="11366" cy="24151"/>
              </a:xfrm>
              <a:custGeom>
                <a:avLst/>
                <a:gdLst>
                  <a:gd name="T0" fmla="*/ 4 w 5"/>
                  <a:gd name="T1" fmla="*/ 10 h 10"/>
                  <a:gd name="T2" fmla="*/ 0 w 5"/>
                  <a:gd name="T3" fmla="*/ 7 h 10"/>
                  <a:gd name="T4" fmla="*/ 1 w 5"/>
                  <a:gd name="T5" fmla="*/ 0 h 10"/>
                  <a:gd name="T6" fmla="*/ 5 w 5"/>
                  <a:gd name="T7" fmla="*/ 3 h 10"/>
                  <a:gd name="T8" fmla="*/ 5 w 5"/>
                  <a:gd name="T9" fmla="*/ 9 h 10"/>
                  <a:gd name="T10" fmla="*/ 5 w 5"/>
                  <a:gd name="T11" fmla="*/ 9 h 10"/>
                  <a:gd name="T12" fmla="*/ 5 w 5"/>
                  <a:gd name="T13" fmla="*/ 9 h 10"/>
                  <a:gd name="T14" fmla="*/ 4 w 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0">
                    <a:moveTo>
                      <a:pt x="4" y="10"/>
                    </a:moveTo>
                    <a:cubicBezTo>
                      <a:pt x="1" y="10"/>
                      <a:pt x="0" y="9"/>
                      <a:pt x="0" y="7"/>
                    </a:cubicBezTo>
                    <a:cubicBezTo>
                      <a:pt x="0" y="3"/>
                      <a:pt x="0" y="3"/>
                      <a:pt x="1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5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8780694" y="3515999"/>
                <a:ext cx="18468" cy="19889"/>
              </a:xfrm>
              <a:custGeom>
                <a:avLst/>
                <a:gdLst>
                  <a:gd name="T0" fmla="*/ 7 w 8"/>
                  <a:gd name="T1" fmla="*/ 4 h 9"/>
                  <a:gd name="T2" fmla="*/ 0 w 8"/>
                  <a:gd name="T3" fmla="*/ 0 h 9"/>
                  <a:gd name="T4" fmla="*/ 0 w 8"/>
                  <a:gd name="T5" fmla="*/ 5 h 9"/>
                  <a:gd name="T6" fmla="*/ 3 w 8"/>
                  <a:gd name="T7" fmla="*/ 9 h 9"/>
                  <a:gd name="T8" fmla="*/ 8 w 8"/>
                  <a:gd name="T9" fmla="*/ 5 h 9"/>
                  <a:gd name="T10" fmla="*/ 7 w 8"/>
                  <a:gd name="T11" fmla="*/ 4 h 9"/>
                  <a:gd name="T12" fmla="*/ 7 w 8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7" y="4"/>
                    </a:moveTo>
                    <a:cubicBezTo>
                      <a:pt x="4" y="4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6"/>
                      <a:pt x="2" y="9"/>
                      <a:pt x="3" y="9"/>
                    </a:cubicBezTo>
                    <a:cubicBezTo>
                      <a:pt x="4" y="9"/>
                      <a:pt x="7" y="6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8762226" y="3479062"/>
                <a:ext cx="17047" cy="18468"/>
              </a:xfrm>
              <a:custGeom>
                <a:avLst/>
                <a:gdLst>
                  <a:gd name="T0" fmla="*/ 4 w 7"/>
                  <a:gd name="T1" fmla="*/ 8 h 8"/>
                  <a:gd name="T2" fmla="*/ 0 w 7"/>
                  <a:gd name="T3" fmla="*/ 5 h 8"/>
                  <a:gd name="T4" fmla="*/ 0 w 7"/>
                  <a:gd name="T5" fmla="*/ 5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  <a:gd name="T12" fmla="*/ 4 w 7"/>
                  <a:gd name="T13" fmla="*/ 8 h 8"/>
                  <a:gd name="T14" fmla="*/ 4 w 7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cubicBezTo>
                      <a:pt x="2" y="8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7" y="5"/>
                    </a:cubicBezTo>
                    <a:cubicBezTo>
                      <a:pt x="6" y="5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8730972" y="3372514"/>
                <a:ext cx="19889" cy="29833"/>
              </a:xfrm>
              <a:custGeom>
                <a:avLst/>
                <a:gdLst>
                  <a:gd name="T0" fmla="*/ 5 w 9"/>
                  <a:gd name="T1" fmla="*/ 0 h 13"/>
                  <a:gd name="T2" fmla="*/ 0 w 9"/>
                  <a:gd name="T3" fmla="*/ 7 h 13"/>
                  <a:gd name="T4" fmla="*/ 5 w 9"/>
                  <a:gd name="T5" fmla="*/ 13 h 13"/>
                  <a:gd name="T6" fmla="*/ 9 w 9"/>
                  <a:gd name="T7" fmla="*/ 7 h 13"/>
                  <a:gd name="T8" fmla="*/ 9 w 9"/>
                  <a:gd name="T9" fmla="*/ 2 h 13"/>
                  <a:gd name="T10" fmla="*/ 5 w 9"/>
                  <a:gd name="T11" fmla="*/ 0 h 13"/>
                  <a:gd name="T12" fmla="*/ 5 w 9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cubicBezTo>
                      <a:pt x="0" y="0"/>
                      <a:pt x="0" y="4"/>
                      <a:pt x="0" y="7"/>
                    </a:cubicBezTo>
                    <a:cubicBezTo>
                      <a:pt x="0" y="12"/>
                      <a:pt x="3" y="13"/>
                      <a:pt x="5" y="13"/>
                    </a:cubicBezTo>
                    <a:cubicBezTo>
                      <a:pt x="8" y="13"/>
                      <a:pt x="9" y="8"/>
                      <a:pt x="9" y="7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8723868" y="3328474"/>
                <a:ext cx="15627" cy="14206"/>
              </a:xfrm>
              <a:custGeom>
                <a:avLst/>
                <a:gdLst>
                  <a:gd name="T0" fmla="*/ 7 w 7"/>
                  <a:gd name="T1" fmla="*/ 4 h 6"/>
                  <a:gd name="T2" fmla="*/ 3 w 7"/>
                  <a:gd name="T3" fmla="*/ 0 h 6"/>
                  <a:gd name="T4" fmla="*/ 3 w 7"/>
                  <a:gd name="T5" fmla="*/ 0 h 6"/>
                  <a:gd name="T6" fmla="*/ 0 w 7"/>
                  <a:gd name="T7" fmla="*/ 4 h 6"/>
                  <a:gd name="T8" fmla="*/ 6 w 7"/>
                  <a:gd name="T9" fmla="*/ 6 h 6"/>
                  <a:gd name="T10" fmla="*/ 7 w 7"/>
                  <a:gd name="T11" fmla="*/ 4 h 6"/>
                  <a:gd name="T12" fmla="*/ 7 w 7"/>
                  <a:gd name="T13" fmla="*/ 4 h 6"/>
                  <a:gd name="T14" fmla="*/ 7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5" y="6"/>
                      <a:pt x="6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8698297" y="3275910"/>
                <a:ext cx="36937" cy="39778"/>
              </a:xfrm>
              <a:custGeom>
                <a:avLst/>
                <a:gdLst>
                  <a:gd name="T0" fmla="*/ 16 w 16"/>
                  <a:gd name="T1" fmla="*/ 11 h 17"/>
                  <a:gd name="T2" fmla="*/ 2 w 16"/>
                  <a:gd name="T3" fmla="*/ 0 h 17"/>
                  <a:gd name="T4" fmla="*/ 0 w 16"/>
                  <a:gd name="T5" fmla="*/ 1 h 17"/>
                  <a:gd name="T6" fmla="*/ 5 w 16"/>
                  <a:gd name="T7" fmla="*/ 11 h 17"/>
                  <a:gd name="T8" fmla="*/ 11 w 16"/>
                  <a:gd name="T9" fmla="*/ 17 h 17"/>
                  <a:gd name="T10" fmla="*/ 16 w 16"/>
                  <a:gd name="T11" fmla="*/ 11 h 17"/>
                  <a:gd name="T12" fmla="*/ 16 w 16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7">
                    <a:moveTo>
                      <a:pt x="16" y="11"/>
                    </a:moveTo>
                    <a:cubicBezTo>
                      <a:pt x="13" y="7"/>
                      <a:pt x="7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5"/>
                      <a:pt x="0" y="11"/>
                      <a:pt x="5" y="11"/>
                    </a:cubicBezTo>
                    <a:cubicBezTo>
                      <a:pt x="5" y="17"/>
                      <a:pt x="7" y="17"/>
                      <a:pt x="11" y="17"/>
                    </a:cubicBezTo>
                    <a:cubicBezTo>
                      <a:pt x="14" y="17"/>
                      <a:pt x="16" y="15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8654257" y="3126744"/>
                <a:ext cx="35516" cy="100865"/>
              </a:xfrm>
              <a:custGeom>
                <a:avLst/>
                <a:gdLst>
                  <a:gd name="T0" fmla="*/ 0 w 15"/>
                  <a:gd name="T1" fmla="*/ 0 h 44"/>
                  <a:gd name="T2" fmla="*/ 8 w 15"/>
                  <a:gd name="T3" fmla="*/ 2 h 44"/>
                  <a:gd name="T4" fmla="*/ 15 w 15"/>
                  <a:gd name="T5" fmla="*/ 19 h 44"/>
                  <a:gd name="T6" fmla="*/ 15 w 15"/>
                  <a:gd name="T7" fmla="*/ 39 h 44"/>
                  <a:gd name="T8" fmla="*/ 10 w 15"/>
                  <a:gd name="T9" fmla="*/ 44 h 44"/>
                  <a:gd name="T10" fmla="*/ 0 w 15"/>
                  <a:gd name="T11" fmla="*/ 33 h 44"/>
                  <a:gd name="T12" fmla="*/ 4 w 15"/>
                  <a:gd name="T13" fmla="*/ 20 h 44"/>
                  <a:gd name="T14" fmla="*/ 0 w 15"/>
                  <a:gd name="T15" fmla="*/ 8 h 44"/>
                  <a:gd name="T16" fmla="*/ 0 w 15"/>
                  <a:gd name="T17" fmla="*/ 0 h 44"/>
                  <a:gd name="T18" fmla="*/ 0 w 15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4">
                    <a:moveTo>
                      <a:pt x="0" y="0"/>
                    </a:moveTo>
                    <a:cubicBezTo>
                      <a:pt x="1" y="0"/>
                      <a:pt x="8" y="2"/>
                      <a:pt x="8" y="2"/>
                    </a:cubicBezTo>
                    <a:cubicBezTo>
                      <a:pt x="15" y="2"/>
                      <a:pt x="10" y="12"/>
                      <a:pt x="15" y="19"/>
                    </a:cubicBezTo>
                    <a:cubicBezTo>
                      <a:pt x="15" y="27"/>
                      <a:pt x="15" y="35"/>
                      <a:pt x="15" y="39"/>
                    </a:cubicBezTo>
                    <a:cubicBezTo>
                      <a:pt x="15" y="40"/>
                      <a:pt x="14" y="44"/>
                      <a:pt x="10" y="44"/>
                    </a:cubicBezTo>
                    <a:cubicBezTo>
                      <a:pt x="8" y="44"/>
                      <a:pt x="0" y="36"/>
                      <a:pt x="0" y="33"/>
                    </a:cubicBezTo>
                    <a:cubicBezTo>
                      <a:pt x="0" y="27"/>
                      <a:pt x="4" y="25"/>
                      <a:pt x="4" y="20"/>
                    </a:cubicBezTo>
                    <a:cubicBezTo>
                      <a:pt x="4" y="13"/>
                      <a:pt x="0" y="14"/>
                      <a:pt x="0" y="8"/>
                    </a:cubicBezTo>
                    <a:cubicBezTo>
                      <a:pt x="0" y="8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8652837" y="3089807"/>
                <a:ext cx="29833" cy="26992"/>
              </a:xfrm>
              <a:custGeom>
                <a:avLst/>
                <a:gdLst>
                  <a:gd name="T0" fmla="*/ 6 w 13"/>
                  <a:gd name="T1" fmla="*/ 2 h 12"/>
                  <a:gd name="T2" fmla="*/ 0 w 13"/>
                  <a:gd name="T3" fmla="*/ 0 h 12"/>
                  <a:gd name="T4" fmla="*/ 0 w 13"/>
                  <a:gd name="T5" fmla="*/ 7 h 12"/>
                  <a:gd name="T6" fmla="*/ 6 w 13"/>
                  <a:gd name="T7" fmla="*/ 12 h 12"/>
                  <a:gd name="T8" fmla="*/ 13 w 13"/>
                  <a:gd name="T9" fmla="*/ 7 h 12"/>
                  <a:gd name="T10" fmla="*/ 13 w 13"/>
                  <a:gd name="T11" fmla="*/ 7 h 12"/>
                  <a:gd name="T12" fmla="*/ 6 w 13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6" y="2"/>
                    </a:moveTo>
                    <a:cubicBezTo>
                      <a:pt x="2" y="2"/>
                      <a:pt x="2" y="1"/>
                      <a:pt x="0" y="0"/>
                    </a:cubicBezTo>
                    <a:cubicBezTo>
                      <a:pt x="0" y="3"/>
                      <a:pt x="0" y="6"/>
                      <a:pt x="0" y="7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11" y="12"/>
                      <a:pt x="12" y="11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8605956" y="3135267"/>
                <a:ext cx="25571" cy="22730"/>
              </a:xfrm>
              <a:custGeom>
                <a:avLst/>
                <a:gdLst>
                  <a:gd name="T0" fmla="*/ 11 w 11"/>
                  <a:gd name="T1" fmla="*/ 2 h 10"/>
                  <a:gd name="T2" fmla="*/ 5 w 11"/>
                  <a:gd name="T3" fmla="*/ 0 h 10"/>
                  <a:gd name="T4" fmla="*/ 0 w 11"/>
                  <a:gd name="T5" fmla="*/ 7 h 10"/>
                  <a:gd name="T6" fmla="*/ 8 w 11"/>
                  <a:gd name="T7" fmla="*/ 10 h 10"/>
                  <a:gd name="T8" fmla="*/ 11 w 11"/>
                  <a:gd name="T9" fmla="*/ 10 h 10"/>
                  <a:gd name="T10" fmla="*/ 11 w 11"/>
                  <a:gd name="T11" fmla="*/ 2 h 10"/>
                  <a:gd name="T12" fmla="*/ 11 w 11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11" y="2"/>
                    </a:moveTo>
                    <a:cubicBezTo>
                      <a:pt x="9" y="2"/>
                      <a:pt x="6" y="0"/>
                      <a:pt x="5" y="0"/>
                    </a:cubicBezTo>
                    <a:cubicBezTo>
                      <a:pt x="4" y="0"/>
                      <a:pt x="0" y="4"/>
                      <a:pt x="0" y="7"/>
                    </a:cubicBezTo>
                    <a:cubicBezTo>
                      <a:pt x="0" y="8"/>
                      <a:pt x="6" y="10"/>
                      <a:pt x="8" y="10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1" y="7"/>
                      <a:pt x="11" y="7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>
                <a:off x="7722320" y="3547252"/>
                <a:ext cx="59667" cy="48301"/>
              </a:xfrm>
              <a:custGeom>
                <a:avLst/>
                <a:gdLst>
                  <a:gd name="T0" fmla="*/ 12 w 26"/>
                  <a:gd name="T1" fmla="*/ 0 h 21"/>
                  <a:gd name="T2" fmla="*/ 0 w 26"/>
                  <a:gd name="T3" fmla="*/ 15 h 21"/>
                  <a:gd name="T4" fmla="*/ 26 w 26"/>
                  <a:gd name="T5" fmla="*/ 12 h 21"/>
                  <a:gd name="T6" fmla="*/ 12 w 26"/>
                  <a:gd name="T7" fmla="*/ 0 h 21"/>
                  <a:gd name="T8" fmla="*/ 12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12" y="0"/>
                    </a:moveTo>
                    <a:cubicBezTo>
                      <a:pt x="2" y="4"/>
                      <a:pt x="0" y="4"/>
                      <a:pt x="0" y="15"/>
                    </a:cubicBezTo>
                    <a:cubicBezTo>
                      <a:pt x="15" y="17"/>
                      <a:pt x="18" y="21"/>
                      <a:pt x="26" y="12"/>
                    </a:cubicBezTo>
                    <a:cubicBezTo>
                      <a:pt x="21" y="7"/>
                      <a:pt x="15" y="6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>
                <a:off x="8137146" y="2106725"/>
                <a:ext cx="41199" cy="98025"/>
              </a:xfrm>
              <a:custGeom>
                <a:avLst/>
                <a:gdLst>
                  <a:gd name="T0" fmla="*/ 4 w 18"/>
                  <a:gd name="T1" fmla="*/ 24 h 43"/>
                  <a:gd name="T2" fmla="*/ 1 w 18"/>
                  <a:gd name="T3" fmla="*/ 10 h 43"/>
                  <a:gd name="T4" fmla="*/ 1 w 18"/>
                  <a:gd name="T5" fmla="*/ 10 h 43"/>
                  <a:gd name="T6" fmla="*/ 0 w 18"/>
                  <a:gd name="T7" fmla="*/ 5 h 43"/>
                  <a:gd name="T8" fmla="*/ 4 w 18"/>
                  <a:gd name="T9" fmla="*/ 0 h 43"/>
                  <a:gd name="T10" fmla="*/ 4 w 18"/>
                  <a:gd name="T11" fmla="*/ 0 h 43"/>
                  <a:gd name="T12" fmla="*/ 14 w 18"/>
                  <a:gd name="T13" fmla="*/ 5 h 43"/>
                  <a:gd name="T14" fmla="*/ 14 w 18"/>
                  <a:gd name="T15" fmla="*/ 5 h 43"/>
                  <a:gd name="T16" fmla="*/ 14 w 18"/>
                  <a:gd name="T17" fmla="*/ 17 h 43"/>
                  <a:gd name="T18" fmla="*/ 17 w 18"/>
                  <a:gd name="T19" fmla="*/ 43 h 43"/>
                  <a:gd name="T20" fmla="*/ 14 w 18"/>
                  <a:gd name="T21" fmla="*/ 38 h 43"/>
                  <a:gd name="T22" fmla="*/ 4 w 18"/>
                  <a:gd name="T23" fmla="*/ 24 h 43"/>
                  <a:gd name="T24" fmla="*/ 4 w 18"/>
                  <a:gd name="T25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3">
                    <a:moveTo>
                      <a:pt x="4" y="24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11"/>
                      <a:pt x="14" y="13"/>
                      <a:pt x="14" y="17"/>
                    </a:cubicBezTo>
                    <a:cubicBezTo>
                      <a:pt x="14" y="24"/>
                      <a:pt x="18" y="38"/>
                      <a:pt x="17" y="43"/>
                    </a:cubicBezTo>
                    <a:cubicBezTo>
                      <a:pt x="16" y="43"/>
                      <a:pt x="15" y="40"/>
                      <a:pt x="14" y="38"/>
                    </a:cubicBezTo>
                    <a:cubicBezTo>
                      <a:pt x="12" y="32"/>
                      <a:pt x="4" y="29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1"/>
              <p:cNvSpPr>
                <a:spLocks/>
              </p:cNvSpPr>
              <p:nvPr/>
            </p:nvSpPr>
            <p:spPr bwMode="auto">
              <a:xfrm>
                <a:off x="7726581" y="3594134"/>
                <a:ext cx="704637" cy="730208"/>
              </a:xfrm>
              <a:custGeom>
                <a:avLst/>
                <a:gdLst>
                  <a:gd name="T0" fmla="*/ 64 w 306"/>
                  <a:gd name="T1" fmla="*/ 99 h 317"/>
                  <a:gd name="T2" fmla="*/ 49 w 306"/>
                  <a:gd name="T3" fmla="*/ 75 h 317"/>
                  <a:gd name="T4" fmla="*/ 18 w 306"/>
                  <a:gd name="T5" fmla="*/ 28 h 317"/>
                  <a:gd name="T6" fmla="*/ 27 w 306"/>
                  <a:gd name="T7" fmla="*/ 0 h 317"/>
                  <a:gd name="T8" fmla="*/ 104 w 306"/>
                  <a:gd name="T9" fmla="*/ 68 h 317"/>
                  <a:gd name="T10" fmla="*/ 196 w 306"/>
                  <a:gd name="T11" fmla="*/ 124 h 317"/>
                  <a:gd name="T12" fmla="*/ 248 w 306"/>
                  <a:gd name="T13" fmla="*/ 155 h 317"/>
                  <a:gd name="T14" fmla="*/ 192 w 306"/>
                  <a:gd name="T15" fmla="*/ 153 h 317"/>
                  <a:gd name="T16" fmla="*/ 192 w 306"/>
                  <a:gd name="T17" fmla="*/ 153 h 317"/>
                  <a:gd name="T18" fmla="*/ 190 w 306"/>
                  <a:gd name="T19" fmla="*/ 180 h 317"/>
                  <a:gd name="T20" fmla="*/ 190 w 306"/>
                  <a:gd name="T21" fmla="*/ 180 h 317"/>
                  <a:gd name="T22" fmla="*/ 211 w 306"/>
                  <a:gd name="T23" fmla="*/ 218 h 317"/>
                  <a:gd name="T24" fmla="*/ 306 w 306"/>
                  <a:gd name="T25" fmla="*/ 274 h 317"/>
                  <a:gd name="T26" fmla="*/ 280 w 306"/>
                  <a:gd name="T27" fmla="*/ 264 h 317"/>
                  <a:gd name="T28" fmla="*/ 260 w 306"/>
                  <a:gd name="T29" fmla="*/ 275 h 317"/>
                  <a:gd name="T30" fmla="*/ 275 w 306"/>
                  <a:gd name="T31" fmla="*/ 317 h 317"/>
                  <a:gd name="T32" fmla="*/ 173 w 306"/>
                  <a:gd name="T33" fmla="*/ 214 h 317"/>
                  <a:gd name="T34" fmla="*/ 70 w 306"/>
                  <a:gd name="T35" fmla="*/ 99 h 317"/>
                  <a:gd name="T36" fmla="*/ 70 w 306"/>
                  <a:gd name="T37" fmla="*/ 99 h 317"/>
                  <a:gd name="T38" fmla="*/ 64 w 306"/>
                  <a:gd name="T39" fmla="*/ 9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6" h="317">
                    <a:moveTo>
                      <a:pt x="64" y="99"/>
                    </a:moveTo>
                    <a:cubicBezTo>
                      <a:pt x="56" y="89"/>
                      <a:pt x="56" y="84"/>
                      <a:pt x="49" y="75"/>
                    </a:cubicBezTo>
                    <a:cubicBezTo>
                      <a:pt x="44" y="50"/>
                      <a:pt x="0" y="28"/>
                      <a:pt x="18" y="28"/>
                    </a:cubicBezTo>
                    <a:cubicBezTo>
                      <a:pt x="45" y="29"/>
                      <a:pt x="24" y="13"/>
                      <a:pt x="27" y="0"/>
                    </a:cubicBezTo>
                    <a:cubicBezTo>
                      <a:pt x="71" y="17"/>
                      <a:pt x="72" y="33"/>
                      <a:pt x="104" y="68"/>
                    </a:cubicBezTo>
                    <a:cubicBezTo>
                      <a:pt x="126" y="92"/>
                      <a:pt x="163" y="110"/>
                      <a:pt x="196" y="124"/>
                    </a:cubicBezTo>
                    <a:cubicBezTo>
                      <a:pt x="217" y="132"/>
                      <a:pt x="217" y="141"/>
                      <a:pt x="248" y="155"/>
                    </a:cubicBezTo>
                    <a:cubicBezTo>
                      <a:pt x="226" y="162"/>
                      <a:pt x="198" y="132"/>
                      <a:pt x="192" y="153"/>
                    </a:cubicBezTo>
                    <a:cubicBezTo>
                      <a:pt x="192" y="153"/>
                      <a:pt x="192" y="153"/>
                      <a:pt x="192" y="153"/>
                    </a:cubicBezTo>
                    <a:cubicBezTo>
                      <a:pt x="190" y="180"/>
                      <a:pt x="190" y="180"/>
                      <a:pt x="190" y="180"/>
                    </a:cubicBezTo>
                    <a:cubicBezTo>
                      <a:pt x="190" y="180"/>
                      <a:pt x="190" y="180"/>
                      <a:pt x="190" y="180"/>
                    </a:cubicBezTo>
                    <a:cubicBezTo>
                      <a:pt x="203" y="191"/>
                      <a:pt x="200" y="209"/>
                      <a:pt x="211" y="218"/>
                    </a:cubicBezTo>
                    <a:cubicBezTo>
                      <a:pt x="231" y="260"/>
                      <a:pt x="292" y="233"/>
                      <a:pt x="306" y="274"/>
                    </a:cubicBezTo>
                    <a:cubicBezTo>
                      <a:pt x="292" y="270"/>
                      <a:pt x="289" y="264"/>
                      <a:pt x="280" y="264"/>
                    </a:cubicBezTo>
                    <a:cubicBezTo>
                      <a:pt x="272" y="264"/>
                      <a:pt x="267" y="269"/>
                      <a:pt x="260" y="275"/>
                    </a:cubicBezTo>
                    <a:cubicBezTo>
                      <a:pt x="256" y="281"/>
                      <a:pt x="274" y="303"/>
                      <a:pt x="275" y="317"/>
                    </a:cubicBezTo>
                    <a:cubicBezTo>
                      <a:pt x="226" y="291"/>
                      <a:pt x="224" y="233"/>
                      <a:pt x="173" y="214"/>
                    </a:cubicBezTo>
                    <a:cubicBezTo>
                      <a:pt x="155" y="168"/>
                      <a:pt x="105" y="103"/>
                      <a:pt x="70" y="99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4" y="99"/>
                      <a:pt x="64" y="99"/>
                      <a:pt x="64" y="99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108"/>
              <p:cNvSpPr>
                <a:spLocks/>
              </p:cNvSpPr>
              <p:nvPr/>
            </p:nvSpPr>
            <p:spPr bwMode="auto">
              <a:xfrm>
                <a:off x="7455239" y="4436571"/>
                <a:ext cx="289809" cy="292651"/>
              </a:xfrm>
              <a:custGeom>
                <a:avLst/>
                <a:gdLst>
                  <a:gd name="T0" fmla="*/ 125 w 126"/>
                  <a:gd name="T1" fmla="*/ 17 h 127"/>
                  <a:gd name="T2" fmla="*/ 118 w 126"/>
                  <a:gd name="T3" fmla="*/ 12 h 127"/>
                  <a:gd name="T4" fmla="*/ 87 w 126"/>
                  <a:gd name="T5" fmla="*/ 69 h 127"/>
                  <a:gd name="T6" fmla="*/ 24 w 126"/>
                  <a:gd name="T7" fmla="*/ 105 h 127"/>
                  <a:gd name="T8" fmla="*/ 0 w 126"/>
                  <a:gd name="T9" fmla="*/ 73 h 127"/>
                  <a:gd name="T10" fmla="*/ 6 w 126"/>
                  <a:gd name="T11" fmla="*/ 55 h 127"/>
                  <a:gd name="T12" fmla="*/ 6 w 126"/>
                  <a:gd name="T13" fmla="*/ 49 h 127"/>
                  <a:gd name="T14" fmla="*/ 13 w 126"/>
                  <a:gd name="T15" fmla="*/ 35 h 127"/>
                  <a:gd name="T16" fmla="*/ 13 w 126"/>
                  <a:gd name="T17" fmla="*/ 35 h 127"/>
                  <a:gd name="T18" fmla="*/ 17 w 126"/>
                  <a:gd name="T19" fmla="*/ 36 h 127"/>
                  <a:gd name="T20" fmla="*/ 17 w 126"/>
                  <a:gd name="T21" fmla="*/ 36 h 127"/>
                  <a:gd name="T22" fmla="*/ 25 w 126"/>
                  <a:gd name="T23" fmla="*/ 32 h 127"/>
                  <a:gd name="T24" fmla="*/ 25 w 126"/>
                  <a:gd name="T25" fmla="*/ 22 h 127"/>
                  <a:gd name="T26" fmla="*/ 45 w 126"/>
                  <a:gd name="T27" fmla="*/ 17 h 127"/>
                  <a:gd name="T28" fmla="*/ 51 w 126"/>
                  <a:gd name="T29" fmla="*/ 12 h 127"/>
                  <a:gd name="T30" fmla="*/ 92 w 126"/>
                  <a:gd name="T31" fmla="*/ 20 h 127"/>
                  <a:gd name="T32" fmla="*/ 103 w 126"/>
                  <a:gd name="T33" fmla="*/ 5 h 127"/>
                  <a:gd name="T34" fmla="*/ 121 w 126"/>
                  <a:gd name="T35" fmla="*/ 1 h 127"/>
                  <a:gd name="T36" fmla="*/ 121 w 126"/>
                  <a:gd name="T37" fmla="*/ 1 h 127"/>
                  <a:gd name="T38" fmla="*/ 126 w 126"/>
                  <a:gd name="T39" fmla="*/ 1 h 127"/>
                  <a:gd name="T40" fmla="*/ 126 w 126"/>
                  <a:gd name="T41" fmla="*/ 1 h 127"/>
                  <a:gd name="T42" fmla="*/ 126 w 126"/>
                  <a:gd name="T43" fmla="*/ 17 h 127"/>
                  <a:gd name="T44" fmla="*/ 126 w 126"/>
                  <a:gd name="T45" fmla="*/ 17 h 127"/>
                  <a:gd name="T46" fmla="*/ 125 w 126"/>
                  <a:gd name="T47" fmla="*/ 17 h 127"/>
                  <a:gd name="T48" fmla="*/ 125 w 126"/>
                  <a:gd name="T49" fmla="*/ 1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7">
                    <a:moveTo>
                      <a:pt x="125" y="17"/>
                    </a:moveTo>
                    <a:cubicBezTo>
                      <a:pt x="124" y="15"/>
                      <a:pt x="121" y="12"/>
                      <a:pt x="118" y="12"/>
                    </a:cubicBezTo>
                    <a:cubicBezTo>
                      <a:pt x="104" y="23"/>
                      <a:pt x="98" y="49"/>
                      <a:pt x="87" y="69"/>
                    </a:cubicBezTo>
                    <a:cubicBezTo>
                      <a:pt x="70" y="101"/>
                      <a:pt x="35" y="127"/>
                      <a:pt x="24" y="105"/>
                    </a:cubicBezTo>
                    <a:cubicBezTo>
                      <a:pt x="11" y="80"/>
                      <a:pt x="16" y="75"/>
                      <a:pt x="0" y="73"/>
                    </a:cubicBezTo>
                    <a:cubicBezTo>
                      <a:pt x="4" y="67"/>
                      <a:pt x="6" y="63"/>
                      <a:pt x="6" y="55"/>
                    </a:cubicBezTo>
                    <a:cubicBezTo>
                      <a:pt x="6" y="52"/>
                      <a:pt x="6" y="53"/>
                      <a:pt x="6" y="49"/>
                    </a:cubicBezTo>
                    <a:cubicBezTo>
                      <a:pt x="6" y="41"/>
                      <a:pt x="12" y="43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0" y="36"/>
                      <a:pt x="23" y="33"/>
                      <a:pt x="25" y="32"/>
                    </a:cubicBezTo>
                    <a:cubicBezTo>
                      <a:pt x="25" y="27"/>
                      <a:pt x="25" y="23"/>
                      <a:pt x="25" y="22"/>
                    </a:cubicBezTo>
                    <a:cubicBezTo>
                      <a:pt x="25" y="11"/>
                      <a:pt x="34" y="20"/>
                      <a:pt x="45" y="17"/>
                    </a:cubicBezTo>
                    <a:cubicBezTo>
                      <a:pt x="48" y="17"/>
                      <a:pt x="49" y="12"/>
                      <a:pt x="51" y="12"/>
                    </a:cubicBezTo>
                    <a:cubicBezTo>
                      <a:pt x="66" y="12"/>
                      <a:pt x="77" y="20"/>
                      <a:pt x="92" y="20"/>
                    </a:cubicBezTo>
                    <a:cubicBezTo>
                      <a:pt x="103" y="20"/>
                      <a:pt x="100" y="14"/>
                      <a:pt x="103" y="5"/>
                    </a:cubicBezTo>
                    <a:cubicBezTo>
                      <a:pt x="104" y="0"/>
                      <a:pt x="115" y="3"/>
                      <a:pt x="121" y="1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6" y="10"/>
                      <a:pt x="125" y="12"/>
                      <a:pt x="126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25" y="17"/>
                      <a:pt x="125" y="17"/>
                      <a:pt x="125" y="17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/>
            </p:nvSpPr>
            <p:spPr bwMode="auto">
              <a:xfrm>
                <a:off x="7435351" y="3687895"/>
                <a:ext cx="49722" cy="62508"/>
              </a:xfrm>
              <a:custGeom>
                <a:avLst/>
                <a:gdLst>
                  <a:gd name="T0" fmla="*/ 13 w 22"/>
                  <a:gd name="T1" fmla="*/ 0 h 27"/>
                  <a:gd name="T2" fmla="*/ 0 w 22"/>
                  <a:gd name="T3" fmla="*/ 19 h 27"/>
                  <a:gd name="T4" fmla="*/ 0 w 22"/>
                  <a:gd name="T5" fmla="*/ 19 h 27"/>
                  <a:gd name="T6" fmla="*/ 0 w 22"/>
                  <a:gd name="T7" fmla="*/ 27 h 27"/>
                  <a:gd name="T8" fmla="*/ 0 w 22"/>
                  <a:gd name="T9" fmla="*/ 27 h 27"/>
                  <a:gd name="T10" fmla="*/ 22 w 22"/>
                  <a:gd name="T11" fmla="*/ 27 h 27"/>
                  <a:gd name="T12" fmla="*/ 13 w 2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7">
                    <a:moveTo>
                      <a:pt x="13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1" y="25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/>
            </p:nvSpPr>
            <p:spPr bwMode="auto">
              <a:xfrm>
                <a:off x="7388470" y="3731935"/>
                <a:ext cx="21309" cy="29833"/>
              </a:xfrm>
              <a:custGeom>
                <a:avLst/>
                <a:gdLst>
                  <a:gd name="T0" fmla="*/ 0 w 9"/>
                  <a:gd name="T1" fmla="*/ 12 h 13"/>
                  <a:gd name="T2" fmla="*/ 9 w 9"/>
                  <a:gd name="T3" fmla="*/ 13 h 13"/>
                  <a:gd name="T4" fmla="*/ 9 w 9"/>
                  <a:gd name="T5" fmla="*/ 13 h 13"/>
                  <a:gd name="T6" fmla="*/ 9 w 9"/>
                  <a:gd name="T7" fmla="*/ 0 h 13"/>
                  <a:gd name="T8" fmla="*/ 9 w 9"/>
                  <a:gd name="T9" fmla="*/ 0 h 13"/>
                  <a:gd name="T10" fmla="*/ 0 w 9"/>
                  <a:gd name="T11" fmla="*/ 12 h 13"/>
                  <a:gd name="T12" fmla="*/ 0 w 9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0" y="12"/>
                    </a:moveTo>
                    <a:cubicBezTo>
                      <a:pt x="4" y="11"/>
                      <a:pt x="8" y="12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3"/>
                      <a:pt x="3" y="7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118"/>
              <p:cNvSpPr>
                <a:spLocks/>
              </p:cNvSpPr>
              <p:nvPr/>
            </p:nvSpPr>
            <p:spPr bwMode="auto">
              <a:xfrm>
                <a:off x="7737946" y="4291667"/>
                <a:ext cx="376468" cy="957509"/>
              </a:xfrm>
              <a:custGeom>
                <a:avLst/>
                <a:gdLst>
                  <a:gd name="T0" fmla="*/ 29 w 163"/>
                  <a:gd name="T1" fmla="*/ 160 h 416"/>
                  <a:gd name="T2" fmla="*/ 43 w 163"/>
                  <a:gd name="T3" fmla="*/ 153 h 416"/>
                  <a:gd name="T4" fmla="*/ 38 w 163"/>
                  <a:gd name="T5" fmla="*/ 136 h 416"/>
                  <a:gd name="T6" fmla="*/ 52 w 163"/>
                  <a:gd name="T7" fmla="*/ 116 h 416"/>
                  <a:gd name="T8" fmla="*/ 105 w 163"/>
                  <a:gd name="T9" fmla="*/ 91 h 416"/>
                  <a:gd name="T10" fmla="*/ 97 w 163"/>
                  <a:gd name="T11" fmla="*/ 74 h 416"/>
                  <a:gd name="T12" fmla="*/ 114 w 163"/>
                  <a:gd name="T13" fmla="*/ 59 h 416"/>
                  <a:gd name="T14" fmla="*/ 114 w 163"/>
                  <a:gd name="T15" fmla="*/ 59 h 416"/>
                  <a:gd name="T16" fmla="*/ 114 w 163"/>
                  <a:gd name="T17" fmla="*/ 40 h 416"/>
                  <a:gd name="T18" fmla="*/ 114 w 163"/>
                  <a:gd name="T19" fmla="*/ 40 h 416"/>
                  <a:gd name="T20" fmla="*/ 99 w 163"/>
                  <a:gd name="T21" fmla="*/ 40 h 416"/>
                  <a:gd name="T22" fmla="*/ 77 w 163"/>
                  <a:gd name="T23" fmla="*/ 30 h 416"/>
                  <a:gd name="T24" fmla="*/ 77 w 163"/>
                  <a:gd name="T25" fmla="*/ 30 h 416"/>
                  <a:gd name="T26" fmla="*/ 98 w 163"/>
                  <a:gd name="T27" fmla="*/ 0 h 416"/>
                  <a:gd name="T28" fmla="*/ 98 w 163"/>
                  <a:gd name="T29" fmla="*/ 0 h 416"/>
                  <a:gd name="T30" fmla="*/ 124 w 163"/>
                  <a:gd name="T31" fmla="*/ 14 h 416"/>
                  <a:gd name="T32" fmla="*/ 129 w 163"/>
                  <a:gd name="T33" fmla="*/ 31 h 416"/>
                  <a:gd name="T34" fmla="*/ 140 w 163"/>
                  <a:gd name="T35" fmla="*/ 26 h 416"/>
                  <a:gd name="T36" fmla="*/ 156 w 163"/>
                  <a:gd name="T37" fmla="*/ 80 h 416"/>
                  <a:gd name="T38" fmla="*/ 156 w 163"/>
                  <a:gd name="T39" fmla="*/ 278 h 416"/>
                  <a:gd name="T40" fmla="*/ 99 w 163"/>
                  <a:gd name="T41" fmla="*/ 355 h 416"/>
                  <a:gd name="T42" fmla="*/ 75 w 163"/>
                  <a:gd name="T43" fmla="*/ 345 h 416"/>
                  <a:gd name="T44" fmla="*/ 67 w 163"/>
                  <a:gd name="T45" fmla="*/ 390 h 416"/>
                  <a:gd name="T46" fmla="*/ 60 w 163"/>
                  <a:gd name="T47" fmla="*/ 416 h 416"/>
                  <a:gd name="T48" fmla="*/ 55 w 163"/>
                  <a:gd name="T49" fmla="*/ 381 h 416"/>
                  <a:gd name="T50" fmla="*/ 46 w 163"/>
                  <a:gd name="T51" fmla="*/ 352 h 416"/>
                  <a:gd name="T52" fmla="*/ 1 w 163"/>
                  <a:gd name="T53" fmla="*/ 298 h 416"/>
                  <a:gd name="T54" fmla="*/ 8 w 163"/>
                  <a:gd name="T55" fmla="*/ 257 h 416"/>
                  <a:gd name="T56" fmla="*/ 52 w 163"/>
                  <a:gd name="T57" fmla="*/ 250 h 416"/>
                  <a:gd name="T58" fmla="*/ 29 w 163"/>
                  <a:gd name="T59" fmla="*/ 159 h 416"/>
                  <a:gd name="T60" fmla="*/ 29 w 163"/>
                  <a:gd name="T61" fmla="*/ 159 h 416"/>
                  <a:gd name="T62" fmla="*/ 29 w 163"/>
                  <a:gd name="T63" fmla="*/ 16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3" h="416">
                    <a:moveTo>
                      <a:pt x="29" y="160"/>
                    </a:moveTo>
                    <a:cubicBezTo>
                      <a:pt x="35" y="160"/>
                      <a:pt x="43" y="160"/>
                      <a:pt x="43" y="153"/>
                    </a:cubicBezTo>
                    <a:cubicBezTo>
                      <a:pt x="43" y="147"/>
                      <a:pt x="38" y="144"/>
                      <a:pt x="38" y="136"/>
                    </a:cubicBezTo>
                    <a:cubicBezTo>
                      <a:pt x="38" y="130"/>
                      <a:pt x="46" y="116"/>
                      <a:pt x="52" y="116"/>
                    </a:cubicBezTo>
                    <a:cubicBezTo>
                      <a:pt x="72" y="116"/>
                      <a:pt x="105" y="115"/>
                      <a:pt x="105" y="91"/>
                    </a:cubicBezTo>
                    <a:cubicBezTo>
                      <a:pt x="105" y="85"/>
                      <a:pt x="97" y="80"/>
                      <a:pt x="97" y="74"/>
                    </a:cubicBezTo>
                    <a:cubicBezTo>
                      <a:pt x="97" y="69"/>
                      <a:pt x="110" y="67"/>
                      <a:pt x="114" y="59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07" y="36"/>
                      <a:pt x="108" y="40"/>
                      <a:pt x="99" y="40"/>
                    </a:cubicBezTo>
                    <a:cubicBezTo>
                      <a:pt x="97" y="4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0" y="0"/>
                      <a:pt x="124" y="11"/>
                      <a:pt x="124" y="14"/>
                    </a:cubicBezTo>
                    <a:cubicBezTo>
                      <a:pt x="126" y="18"/>
                      <a:pt x="123" y="31"/>
                      <a:pt x="129" y="31"/>
                    </a:cubicBezTo>
                    <a:cubicBezTo>
                      <a:pt x="132" y="31"/>
                      <a:pt x="135" y="27"/>
                      <a:pt x="140" y="26"/>
                    </a:cubicBezTo>
                    <a:cubicBezTo>
                      <a:pt x="141" y="40"/>
                      <a:pt x="146" y="58"/>
                      <a:pt x="156" y="80"/>
                    </a:cubicBezTo>
                    <a:cubicBezTo>
                      <a:pt x="156" y="155"/>
                      <a:pt x="163" y="244"/>
                      <a:pt x="156" y="278"/>
                    </a:cubicBezTo>
                    <a:cubicBezTo>
                      <a:pt x="151" y="297"/>
                      <a:pt x="135" y="355"/>
                      <a:pt x="99" y="355"/>
                    </a:cubicBezTo>
                    <a:cubicBezTo>
                      <a:pt x="84" y="355"/>
                      <a:pt x="91" y="332"/>
                      <a:pt x="75" y="345"/>
                    </a:cubicBezTo>
                    <a:cubicBezTo>
                      <a:pt x="65" y="352"/>
                      <a:pt x="68" y="361"/>
                      <a:pt x="67" y="390"/>
                    </a:cubicBezTo>
                    <a:cubicBezTo>
                      <a:pt x="46" y="399"/>
                      <a:pt x="46" y="399"/>
                      <a:pt x="60" y="416"/>
                    </a:cubicBezTo>
                    <a:cubicBezTo>
                      <a:pt x="44" y="405"/>
                      <a:pt x="33" y="393"/>
                      <a:pt x="55" y="381"/>
                    </a:cubicBezTo>
                    <a:cubicBezTo>
                      <a:pt x="55" y="373"/>
                      <a:pt x="48" y="355"/>
                      <a:pt x="46" y="352"/>
                    </a:cubicBezTo>
                    <a:cubicBezTo>
                      <a:pt x="24" y="312"/>
                      <a:pt x="14" y="313"/>
                      <a:pt x="1" y="298"/>
                    </a:cubicBezTo>
                    <a:cubicBezTo>
                      <a:pt x="0" y="297"/>
                      <a:pt x="8" y="275"/>
                      <a:pt x="8" y="257"/>
                    </a:cubicBezTo>
                    <a:cubicBezTo>
                      <a:pt x="19" y="254"/>
                      <a:pt x="41" y="254"/>
                      <a:pt x="52" y="250"/>
                    </a:cubicBezTo>
                    <a:cubicBezTo>
                      <a:pt x="50" y="209"/>
                      <a:pt x="38" y="184"/>
                      <a:pt x="29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60"/>
                      <a:pt x="29" y="160"/>
                      <a:pt x="29" y="160"/>
                    </a:cubicBezTo>
                    <a:close/>
                  </a:path>
                </a:pathLst>
              </a:custGeom>
              <a:grpFill/>
              <a:ln w="6350">
                <a:solidFill>
                  <a:sysClr val="windowText" lastClr="000000">
                    <a:alpha val="13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618499" y="2752428"/>
            <a:ext cx="10782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Республика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аха (Якутия)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Чукотский АО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Камчатский край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Сахалинская область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Магаданская область</a:t>
            </a:r>
          </a:p>
          <a:p>
            <a:pPr algn="ctr"/>
            <a:endParaRPr lang="ru-RU" sz="2400" b="1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2103" y="-22280"/>
            <a:ext cx="7329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Снижение тарифов в 2017 году</a:t>
            </a:r>
            <a:endParaRPr lang="ru-RU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712" y="1070219"/>
            <a:ext cx="11180064" cy="658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89535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Доведение </a:t>
            </a: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 среднероссийского уровня тарифов  </a:t>
            </a: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Дальневосточном Федеральном округе</a:t>
            </a:r>
          </a:p>
          <a:p>
            <a:pPr marR="89535" algn="just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C00000"/>
              </a:solidFill>
            </a:endParaRPr>
          </a:p>
          <a:p>
            <a:pPr marR="89535" algn="just"/>
            <a:r>
              <a:rPr lang="ru-RU" sz="2400" b="1" dirty="0" smtClean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тарифов в 5 регионах ДВ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сентября 2017 года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89535" algn="just"/>
            <a:endParaRPr lang="ru-RU" sz="2400" b="1" dirty="0" smtClean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just"/>
            <a:endParaRPr lang="ru-RU" sz="2400" b="1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just"/>
            <a:endParaRPr lang="ru-RU" sz="2400" b="1" dirty="0" smtClean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just"/>
            <a:endParaRPr lang="ru-RU" sz="2400" b="1" dirty="0" smtClean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just"/>
            <a:endParaRPr lang="ru-RU" sz="2400" b="1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just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C00000"/>
              </a:solidFill>
            </a:endParaRPr>
          </a:p>
          <a:p>
            <a:pPr marR="89535" algn="just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C00000"/>
              </a:solidFill>
            </a:endParaRPr>
          </a:p>
          <a:p>
            <a:pPr marR="89535" algn="just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C00000"/>
              </a:solidFill>
            </a:endParaRPr>
          </a:p>
          <a:p>
            <a:pPr marR="89535"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C00000"/>
              </a:solidFill>
            </a:endParaRPr>
          </a:p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53708" y="3522464"/>
            <a:ext cx="27752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Установлен базовый  уровень тарифа на 2017 в размере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alibri"/>
              </a:rPr>
              <a:t>4 руб./</a:t>
            </a:r>
            <a:r>
              <a:rPr lang="ru-RU" sz="2800" b="1" dirty="0" err="1">
                <a:solidFill>
                  <a:srgbClr val="C00000"/>
                </a:solidFill>
                <a:latin typeface="Calibri"/>
              </a:rPr>
              <a:t>кВтч</a:t>
            </a:r>
            <a:endParaRPr lang="ru-RU" sz="28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31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689" y="1438468"/>
            <a:ext cx="10222911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Снижение тарифов в Курганской области</a:t>
            </a:r>
            <a:endParaRPr lang="ru-RU" sz="32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690" y="3156739"/>
            <a:ext cx="10222911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Снижение тарифов в Республике Бурятия</a:t>
            </a:r>
            <a:endParaRPr lang="ru-RU" sz="32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249" y="4134488"/>
            <a:ext cx="10702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 1 сентября тарифы для потребителей на низком напряжении снижены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на 25%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249" y="2336597"/>
            <a:ext cx="10063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с 1 июля снижение тарифов для населения составило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19%.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986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48" y="4972865"/>
            <a:ext cx="2797888" cy="186216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2" y="-68293"/>
            <a:ext cx="293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4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914" y="959237"/>
            <a:ext cx="11718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Запрет на превышение </a:t>
            </a:r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предельные </a:t>
            </a:r>
            <a:r>
              <a:rPr lang="ru-RU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уровней </a:t>
            </a:r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тарифов без </a:t>
            </a:r>
            <a:r>
              <a:rPr lang="ru-RU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согласования </a:t>
            </a:r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ФАС </a:t>
            </a:r>
            <a:r>
              <a:rPr lang="ru-RU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915" y="2036455"/>
            <a:ext cx="1185093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ФАС России внесен в Правительство Российской Федерации </a:t>
            </a:r>
            <a:r>
              <a:rPr lang="ru-RU" sz="20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</a:t>
            </a:r>
            <a:r>
              <a:rPr lang="ru-RU" sz="2000" b="1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ект федерального закона, </a:t>
            </a:r>
            <a:r>
              <a:rPr lang="ru-RU" sz="2000" b="1" u="sng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запрещающий превышать предельные уровни </a:t>
            </a:r>
            <a:r>
              <a:rPr lang="ru-RU" sz="2000" b="1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тарифов в сфере </a:t>
            </a:r>
            <a:r>
              <a:rPr lang="ru-RU" sz="2000" b="1" dirty="0" err="1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элетроэнергетики</a:t>
            </a:r>
            <a:r>
              <a:rPr lang="ru-RU" sz="2000" b="1" dirty="0" smtClean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без согласования с ФАС России.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>Отмена </a:t>
            </a:r>
            <a:r>
              <a:rPr lang="ru-RU" sz="2000" dirty="0">
                <a:solidFill>
                  <a:schemeClr val="accent6"/>
                </a:solidFill>
              </a:rPr>
              <a:t>положений статьи 23.1 Закона об   электроэнергетике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914" y="3176036"/>
            <a:ext cx="11741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</a:rPr>
              <a:t>Заместителем Председателя Правительства Российской Федерации  Д.Н. </a:t>
            </a:r>
            <a:r>
              <a:rPr lang="ru-RU" sz="2000" dirty="0" err="1" smtClean="0">
                <a:solidFill>
                  <a:schemeClr val="accent6"/>
                </a:solidFill>
              </a:rPr>
              <a:t>Козаком</a:t>
            </a:r>
            <a:r>
              <a:rPr lang="ru-RU" sz="2000" dirty="0" smtClean="0">
                <a:solidFill>
                  <a:schemeClr val="accent6"/>
                </a:solidFill>
              </a:rPr>
              <a:t> было признано целесообразным поручить главам субъектов РФ превышать индекс только                        </a:t>
            </a:r>
            <a:r>
              <a:rPr lang="ru-RU" sz="2000" b="1" u="sng" dirty="0" smtClean="0">
                <a:solidFill>
                  <a:schemeClr val="accent6"/>
                </a:solidFill>
              </a:rPr>
              <a:t>в исключительных случаях и с предварительным уведомлением ФАС России.</a:t>
            </a:r>
            <a:endParaRPr lang="ru-RU" sz="2000" b="1" u="sng" dirty="0">
              <a:solidFill>
                <a:schemeClr val="accent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24944"/>
            <a:ext cx="10692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C00000"/>
                </a:solidFill>
                <a:latin typeface="Arial" pitchFamily="34" charset="0"/>
              </a:rPr>
              <a:t>Принятие закона </a:t>
            </a:r>
            <a:r>
              <a:rPr lang="ru-RU" altLang="ru-RU" sz="3200" b="1" dirty="0">
                <a:solidFill>
                  <a:srgbClr val="C00000"/>
                </a:solidFill>
                <a:latin typeface="Arial" pitchFamily="34" charset="0"/>
              </a:rPr>
              <a:t>«Об основах государственного регулирования цен (тарифов)»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1305" y="5538774"/>
            <a:ext cx="7007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</a:pPr>
            <a:r>
              <a:rPr lang="ru-RU" altLang="ru-RU" sz="2000" b="1" dirty="0">
                <a:solidFill>
                  <a:srgbClr val="333399"/>
                </a:solidFill>
                <a:latin typeface="Arial" pitchFamily="34" charset="0"/>
              </a:rPr>
              <a:t>(стимулирующее тарифное регулирование)</a:t>
            </a:r>
          </a:p>
        </p:txBody>
      </p:sp>
    </p:spTree>
    <p:extLst>
      <p:ext uri="{BB962C8B-B14F-4D97-AF65-F5344CB8AC3E}">
        <p14:creationId xmlns:p14="http://schemas.microsoft.com/office/powerpoint/2010/main" val="206665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82775" y="1320800"/>
            <a:ext cx="8555038" cy="347788"/>
          </a:xfrm>
          <a:prstGeom prst="rect">
            <a:avLst/>
          </a:prstGeom>
        </p:spPr>
        <p:txBody>
          <a:bodyPr lIns="82296" tIns="41148" rIns="82296" bIns="41148">
            <a:spAutoFit/>
          </a:bodyPr>
          <a:lstStyle/>
          <a:p>
            <a:pPr algn="ctr" eaLnBrk="1" hangingPunct="1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ru-RU" sz="430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ru-RU" altLang="ru-RU" sz="400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пасибо</a:t>
            </a:r>
            <a:r>
              <a:rPr lang="ru-RU" altLang="ru-RU" sz="430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 за внимание</a:t>
            </a:r>
            <a:r>
              <a:rPr lang="ru-RU" altLang="ru-RU" sz="4300" b="1" dirty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3057833" y="2046818"/>
            <a:ext cx="303816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www.fas.gov.ru</a:t>
            </a:r>
          </a:p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en.fas.gov.ru</a:t>
            </a:r>
          </a:p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anticartel.ru</a:t>
            </a: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2867820" y="3391867"/>
            <a:ext cx="1955800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    </a:t>
            </a:r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@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rus.fas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2867820" y="5699794"/>
            <a:ext cx="2386012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rus_fas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  <a:p>
            <a:pPr eaLnBrk="1" hangingPunct="1"/>
            <a:r>
              <a:rPr lang="ru-RU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fas_rf</a:t>
            </a:r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(</a:t>
            </a:r>
            <a:r>
              <a:rPr lang="en-US" sz="16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english</a:t>
            </a:r>
            <a:r>
              <a:rPr lang="en-US" sz="16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)</a:t>
            </a:r>
          </a:p>
        </p:txBody>
      </p:sp>
      <p:sp>
        <p:nvSpPr>
          <p:cNvPr id="25606" name="Прямоугольник 17"/>
          <p:cNvSpPr>
            <a:spLocks noChangeArrowheads="1"/>
          </p:cNvSpPr>
          <p:nvPr/>
        </p:nvSpPr>
        <p:spPr bwMode="auto">
          <a:xfrm>
            <a:off x="3057832" y="4599519"/>
            <a:ext cx="1002994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/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fas_rus</a:t>
            </a:r>
            <a:endParaRPr lang="ru-RU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5607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4544486"/>
            <a:ext cx="1273379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49" y="5636686"/>
            <a:ext cx="704850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7318273" y="4623120"/>
            <a:ext cx="1624013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fas_time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610" name="Прямоугольник 21"/>
          <p:cNvSpPr>
            <a:spLocks noChangeArrowheads="1"/>
          </p:cNvSpPr>
          <p:nvPr/>
        </p:nvSpPr>
        <p:spPr bwMode="auto">
          <a:xfrm>
            <a:off x="7216561" y="2231484"/>
            <a:ext cx="1554593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/>
          <a:p>
            <a:pPr eaLnBrk="1" hangingPunct="1"/>
            <a:r>
              <a:rPr lang="en-US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FASvideoTube</a:t>
            </a:r>
            <a:endParaRPr lang="ru-RU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5611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68" y="4570297"/>
            <a:ext cx="701675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7351149" y="3415196"/>
            <a:ext cx="1747838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 Russia</a:t>
            </a:r>
          </a:p>
        </p:txBody>
      </p:sp>
      <p:pic>
        <p:nvPicPr>
          <p:cNvPr id="25613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67" y="3308487"/>
            <a:ext cx="69214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29" y="2142200"/>
            <a:ext cx="69532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10" y="1920084"/>
            <a:ext cx="1063931" cy="11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91" y="5607051"/>
            <a:ext cx="737669" cy="7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TextBox 10"/>
          <p:cNvSpPr txBox="1">
            <a:spLocks noChangeArrowheads="1"/>
          </p:cNvSpPr>
          <p:nvPr/>
        </p:nvSpPr>
        <p:spPr bwMode="auto">
          <a:xfrm>
            <a:off x="7318273" y="5673633"/>
            <a:ext cx="1747837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fasrussia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5618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11" y="3310467"/>
            <a:ext cx="790422" cy="7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5479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377" y="1873272"/>
            <a:ext cx="10920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6"/>
                </a:solidFill>
              </a:rPr>
              <a:t>Чего мы добились за 2 года в тарифном регулировании?</a:t>
            </a:r>
            <a:endParaRPr lang="ru-RU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385" y="2293188"/>
            <a:ext cx="10235047" cy="1676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Внедрен механизм, предусматривающий сохранение экономии от повышения эффективности деятельности регулируемых </a:t>
            </a:r>
            <a:r>
              <a:rPr lang="ru-RU" sz="24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в сфере теплоснабжения</a:t>
            </a:r>
            <a:endParaRPr lang="ru-RU" sz="2400" b="1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89535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(постановление Правительства Российской Федерации от 24.01.2017 № 54)</a:t>
            </a:r>
            <a:endParaRPr lang="ru-RU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546" y="1035242"/>
            <a:ext cx="11650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ЭКОНОМИИ. </a:t>
            </a:r>
          </a:p>
          <a:p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ТАРИФ В ОБМЕН НА ЭФФЕКТИВНОСТЬ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1404" y="4891354"/>
            <a:ext cx="9057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</a:rPr>
              <a:t>в результате мероприятий по смене вида топлива </a:t>
            </a:r>
            <a:r>
              <a:rPr lang="ru-RU" sz="2800" b="1" dirty="0" smtClean="0">
                <a:solidFill>
                  <a:srgbClr val="C00000"/>
                </a:solidFill>
              </a:rPr>
              <a:t>сохраняется</a:t>
            </a:r>
            <a:r>
              <a:rPr lang="ru-RU" sz="2800" dirty="0" smtClean="0">
                <a:solidFill>
                  <a:schemeClr val="accent6"/>
                </a:solidFill>
              </a:rPr>
              <a:t> у компаний на период окупаемости этих мероприятий, но не менее 5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3385" y="4120929"/>
            <a:ext cx="2975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Экономия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201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385" y="2293188"/>
            <a:ext cx="10235047" cy="164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Также механизм сохранения </a:t>
            </a:r>
            <a:r>
              <a:rPr lang="ru-RU" sz="24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экономии </a:t>
            </a:r>
            <a:r>
              <a:rPr lang="ru-RU" sz="24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реализован в сфере электроэнергетики (услуги по передаче методом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RAB</a:t>
            </a:r>
            <a:r>
              <a:rPr lang="ru-RU" sz="24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эталонная сбытовая надбавка гарантирующих поставщиков), а также в сфере водоснабжения.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546" y="1035242"/>
            <a:ext cx="11650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ЭКОНОМИИ. </a:t>
            </a:r>
          </a:p>
          <a:p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ТАРИФ В ОБМЕН НА ЭФФЕКТИВНОСТЬ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1404" y="4891354"/>
            <a:ext cx="9057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</a:rPr>
              <a:t>ФАС России будет совершенствовать реализацию этого принципа в дальнейшем</a:t>
            </a:r>
            <a:endParaRPr lang="ru-RU" sz="2800" dirty="0" smtClean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3385" y="4120929"/>
            <a:ext cx="2975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Экономия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3651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1937" y="52534"/>
            <a:ext cx="730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Принцип «ИНФЛЯЦИЯ МИНУС»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485" y="1006641"/>
            <a:ext cx="11623125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buSzPct val="45000"/>
              <a:defRPr/>
            </a:pPr>
            <a:r>
              <a:rPr lang="ru-RU" sz="2400" b="1" dirty="0" smtClean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При прогнозируемой инфляции 3,7% </a:t>
            </a:r>
            <a:r>
              <a:rPr lang="ru-RU" sz="2400" b="1" dirty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2017 </a:t>
            </a:r>
            <a:r>
              <a:rPr lang="ru-RU" sz="2400" b="1" dirty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г</a:t>
            </a:r>
            <a:r>
              <a:rPr lang="ru-RU" sz="2400" b="1" dirty="0" smtClean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.:</a:t>
            </a:r>
            <a:endParaRPr lang="ru-RU" sz="2400" b="1" dirty="0">
              <a:solidFill>
                <a:srgbClr val="C00000"/>
              </a:solidFill>
              <a:ea typeface="ＭＳ Ｐゴシック" pitchFamily="34" charset="-128"/>
              <a:cs typeface="Mangal" pitchFamily="18" charset="0"/>
            </a:endParaRPr>
          </a:p>
          <a:p>
            <a:r>
              <a:rPr lang="ru-RU" sz="2000" b="1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- </a:t>
            </a:r>
            <a:r>
              <a:rPr lang="ru-RU" sz="2000" dirty="0" smtClean="0">
                <a:solidFill>
                  <a:schemeClr val="accent6"/>
                </a:solidFill>
              </a:rPr>
              <a:t>транспортировка </a:t>
            </a:r>
            <a:r>
              <a:rPr lang="ru-RU" sz="2000" dirty="0">
                <a:solidFill>
                  <a:schemeClr val="accent6"/>
                </a:solidFill>
              </a:rPr>
              <a:t>газа по </a:t>
            </a:r>
            <a:r>
              <a:rPr lang="ru-RU" sz="2000" dirty="0" smtClean="0">
                <a:solidFill>
                  <a:schemeClr val="accent6"/>
                </a:solidFill>
              </a:rPr>
              <a:t>магистральным трубопроводам для </a:t>
            </a:r>
            <a:r>
              <a:rPr lang="ru-RU" sz="2000" dirty="0">
                <a:solidFill>
                  <a:schemeClr val="accent6"/>
                </a:solidFill>
              </a:rPr>
              <a:t>независимых </a:t>
            </a:r>
            <a:r>
              <a:rPr lang="ru-RU" sz="2000" dirty="0" smtClean="0">
                <a:solidFill>
                  <a:schemeClr val="accent6"/>
                </a:solidFill>
              </a:rPr>
              <a:t>организаций </a:t>
            </a:r>
            <a:r>
              <a:rPr lang="ru-RU" sz="2000" b="1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– </a:t>
            </a:r>
            <a:r>
              <a:rPr lang="ru-RU" sz="2000" b="1" kern="0" dirty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0%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SzPct val="45000"/>
              <a:defRPr/>
            </a:pPr>
            <a:r>
              <a:rPr lang="ru-RU" sz="2000" b="1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остальные сферы – ниже или около уровня инфляции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SzPct val="45000"/>
              <a:defRPr/>
            </a:pPr>
            <a:r>
              <a:rPr lang="ru-RU" sz="2000" b="1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- электроэнергетика</a:t>
            </a:r>
            <a:r>
              <a:rPr lang="ru-RU" sz="2000" b="1" kern="0" dirty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: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SzPct val="45000"/>
              <a:defRPr/>
            </a:pPr>
            <a:r>
              <a:rPr lang="ru-RU" sz="2000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- индексация </a:t>
            </a:r>
            <a:r>
              <a:rPr lang="ru-RU" sz="2000" kern="0" dirty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тарифов сетевых компаний для </a:t>
            </a:r>
            <a:r>
              <a:rPr lang="ru-RU" sz="2000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всех </a:t>
            </a:r>
            <a:r>
              <a:rPr lang="ru-RU" sz="2000" kern="0" dirty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категорий потребителей, </a:t>
            </a:r>
            <a:r>
              <a:rPr lang="ru-RU" sz="2000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                              исключая </a:t>
            </a:r>
            <a:r>
              <a:rPr lang="ru-RU" sz="2000" kern="0" dirty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населения – </a:t>
            </a:r>
            <a:r>
              <a:rPr lang="ru-RU" sz="2000" b="1" kern="0" dirty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3%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SzPct val="45000"/>
              <a:defRPr/>
            </a:pPr>
            <a:r>
              <a:rPr lang="ru-RU" sz="2000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-     индексация </a:t>
            </a:r>
            <a:r>
              <a:rPr lang="ru-RU" sz="2000" kern="0" dirty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тарифов  для населения – </a:t>
            </a:r>
            <a:r>
              <a:rPr lang="ru-RU" sz="2000" b="1" kern="0" dirty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5</a:t>
            </a:r>
            <a:r>
              <a:rPr lang="ru-RU" sz="2000" b="1" kern="0" dirty="0" smtClean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%;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SzPct val="45000"/>
              <a:defRPr/>
            </a:pPr>
            <a:r>
              <a:rPr lang="ru-RU" sz="2000" b="1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- водоснабжение </a:t>
            </a:r>
            <a:r>
              <a:rPr lang="ru-RU" sz="2000" b="1" kern="0" dirty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и водоотведение – </a:t>
            </a:r>
            <a:r>
              <a:rPr lang="ru-RU" sz="2000" b="1" kern="0" dirty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4</a:t>
            </a:r>
            <a:r>
              <a:rPr lang="ru-RU" sz="2000" b="1" kern="0" dirty="0" smtClean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%</a:t>
            </a:r>
            <a:r>
              <a:rPr lang="ru-RU" sz="2000" b="1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;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SzPct val="45000"/>
              <a:defRPr/>
            </a:pPr>
            <a:r>
              <a:rPr lang="ru-RU" sz="2000" b="1" kern="0" dirty="0" smtClean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- совокупный </a:t>
            </a:r>
            <a:r>
              <a:rPr lang="ru-RU" sz="2000" b="1" kern="0" dirty="0">
                <a:solidFill>
                  <a:schemeClr val="accent6"/>
                </a:solidFill>
                <a:ea typeface="ＭＳ Ｐゴシック" pitchFamily="34" charset="-128"/>
                <a:cs typeface="Mangal" pitchFamily="18" charset="0"/>
              </a:rPr>
              <a:t>платеж граждан за коммунальные услуги  – </a:t>
            </a:r>
            <a:r>
              <a:rPr lang="ru-RU" sz="2000" b="1" kern="0" dirty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4</a:t>
            </a:r>
            <a:r>
              <a:rPr lang="ru-RU" sz="2000" b="1" kern="0" dirty="0" smtClean="0">
                <a:solidFill>
                  <a:srgbClr val="C00000"/>
                </a:solidFill>
                <a:ea typeface="ＭＳ Ｐゴシック" pitchFamily="34" charset="-128"/>
                <a:cs typeface="Mangal" pitchFamily="18" charset="0"/>
              </a:rPr>
              <a:t>%;</a:t>
            </a:r>
          </a:p>
          <a:p>
            <a:pPr algn="just">
              <a:spcBef>
                <a:spcPts val="225"/>
              </a:spcBef>
              <a:spcAft>
                <a:spcPts val="225"/>
              </a:spcAft>
              <a:buSzPct val="45000"/>
              <a:defRPr/>
            </a:pPr>
            <a:endParaRPr lang="ru-RU" sz="1400" b="1" dirty="0">
              <a:solidFill>
                <a:schemeClr val="accent6"/>
              </a:solidFill>
              <a:ea typeface="ＭＳ Ｐゴシック" pitchFamily="34" charset="-128"/>
              <a:cs typeface="Mangal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85157" y="4954102"/>
            <a:ext cx="1224576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700" b="1" i="1" dirty="0">
                <a:solidFill>
                  <a:srgbClr val="C00000"/>
                </a:solidFill>
                <a:ea typeface="ＭＳ Ｐゴシック" pitchFamily="34" charset="-128"/>
                <a:cs typeface="Times New Roman" panose="02020603050405020304" pitchFamily="18" charset="0"/>
              </a:rPr>
              <a:t>ОАО «Системный оператор ЕЭС»: </a:t>
            </a:r>
          </a:p>
          <a:p>
            <a:pPr indent="450850" algn="just"/>
            <a:r>
              <a:rPr lang="ru-RU" sz="17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- на </a:t>
            </a:r>
            <a:r>
              <a:rPr lang="ru-RU" sz="1700" dirty="0">
                <a:solidFill>
                  <a:schemeClr val="accent6"/>
                </a:solidFill>
                <a:cs typeface="Times New Roman" panose="02020603050405020304" pitchFamily="18" charset="0"/>
              </a:rPr>
              <a:t>услугу по управлению технологическими режимами тариф на 2017 год сохранился на уровне 2016 года;</a:t>
            </a:r>
          </a:p>
          <a:p>
            <a:pPr indent="450850" algn="just"/>
            <a:r>
              <a:rPr lang="ru-RU" sz="17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- на </a:t>
            </a:r>
            <a:r>
              <a:rPr lang="ru-RU" sz="1700" dirty="0">
                <a:solidFill>
                  <a:schemeClr val="accent6"/>
                </a:solidFill>
                <a:cs typeface="Times New Roman" panose="02020603050405020304" pitchFamily="18" charset="0"/>
              </a:rPr>
              <a:t>услугу по обеспечению надежности снижение тарифа составило  </a:t>
            </a:r>
            <a:r>
              <a:rPr lang="ru-RU" sz="17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- 0,1</a:t>
            </a:r>
            <a:r>
              <a:rPr lang="ru-RU" sz="1700" dirty="0">
                <a:solidFill>
                  <a:schemeClr val="accent6"/>
                </a:solidFill>
                <a:cs typeface="Times New Roman" panose="02020603050405020304" pitchFamily="18" charset="0"/>
              </a:rPr>
              <a:t>%</a:t>
            </a:r>
          </a:p>
          <a:p>
            <a:pPr indent="450850" algn="just"/>
            <a:r>
              <a:rPr lang="ru-RU" sz="1700" b="1" i="1" dirty="0">
                <a:solidFill>
                  <a:srgbClr val="C00000"/>
                </a:solidFill>
                <a:ea typeface="ＭＳ Ｐゴシック" pitchFamily="34" charset="-128"/>
                <a:cs typeface="Times New Roman" panose="02020603050405020304" pitchFamily="18" charset="0"/>
              </a:rPr>
              <a:t>ОАО «Администратор торговой системы»:</a:t>
            </a:r>
          </a:p>
          <a:p>
            <a:pPr indent="450850" algn="just"/>
            <a:r>
              <a:rPr lang="ru-RU" sz="17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- тариф </a:t>
            </a:r>
            <a:r>
              <a:rPr lang="ru-RU" sz="1700" dirty="0">
                <a:solidFill>
                  <a:schemeClr val="accent6"/>
                </a:solidFill>
                <a:cs typeface="Times New Roman" panose="02020603050405020304" pitchFamily="18" charset="0"/>
              </a:rPr>
              <a:t>на услуги коммерческого оператора на 2017 для ОАО «АТС» снижен по отношению к 2016 году на 2,7%;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72" y="4584770"/>
            <a:ext cx="1102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По отдельным тарифам – заморозка или снижение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тарифа: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8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434331"/>
              </p:ext>
            </p:extLst>
          </p:nvPr>
        </p:nvGraphicFramePr>
        <p:xfrm>
          <a:off x="85344" y="887412"/>
          <a:ext cx="11887201" cy="597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51403"/>
              </p:ext>
            </p:extLst>
          </p:nvPr>
        </p:nvGraphicFramePr>
        <p:xfrm>
          <a:off x="1865081" y="908027"/>
          <a:ext cx="8550212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0212"/>
              </a:tblGrid>
              <a:tr h="890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Средневзвешенные цены (тарифы) </a:t>
                      </a:r>
                      <a:r>
                        <a:rPr lang="ru-RU" sz="2400" u="none" strike="noStrike" dirty="0" err="1">
                          <a:effectLst/>
                          <a:latin typeface="+mn-lt"/>
                        </a:rPr>
                        <a:t>ресурсоснабжающих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u="none" strike="noStrike" dirty="0" smtClean="0">
                          <a:effectLst/>
                          <a:latin typeface="+mn-lt"/>
                        </a:rPr>
                        <a:t>организаций,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утвержденные регулирующими органами на 2017 год (руб./Гкал)*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58531" y="2585966"/>
            <a:ext cx="2422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РАЗНИЦА В </a:t>
            </a:r>
            <a:r>
              <a:rPr lang="en-US" b="1" dirty="0">
                <a:solidFill>
                  <a:srgbClr val="FF0000"/>
                </a:solidFill>
              </a:rPr>
              <a:t>6,5</a:t>
            </a:r>
            <a:r>
              <a:rPr lang="ru-RU" b="1" dirty="0">
                <a:solidFill>
                  <a:srgbClr val="FF0000"/>
                </a:solidFill>
              </a:rPr>
              <a:t> РАЗ</a:t>
            </a:r>
          </a:p>
        </p:txBody>
      </p:sp>
    </p:spTree>
    <p:extLst>
      <p:ext uri="{BB962C8B-B14F-4D97-AF65-F5344CB8AC3E}">
        <p14:creationId xmlns:p14="http://schemas.microsoft.com/office/powerpoint/2010/main" val="332284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808731"/>
              </p:ext>
            </p:extLst>
          </p:nvPr>
        </p:nvGraphicFramePr>
        <p:xfrm>
          <a:off x="249244" y="826840"/>
          <a:ext cx="11509247" cy="59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44104"/>
              </p:ext>
            </p:extLst>
          </p:nvPr>
        </p:nvGraphicFramePr>
        <p:xfrm>
          <a:off x="1752028" y="1011936"/>
          <a:ext cx="8550212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0212"/>
              </a:tblGrid>
              <a:tr h="890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Средневзвешенные цены (тарифы) </a:t>
                      </a:r>
                      <a:r>
                        <a:rPr lang="ru-RU" sz="2400" u="none" strike="noStrike" dirty="0" err="1">
                          <a:effectLst/>
                          <a:latin typeface="+mn-lt"/>
                        </a:rPr>
                        <a:t>ресурсоснабжающих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u="none" strike="noStrike" dirty="0" smtClean="0">
                          <a:effectLst/>
                          <a:latin typeface="+mn-lt"/>
                        </a:rPr>
                        <a:t>организаций,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утвержденные регулирующими органами на 2017 год (руб./Гкал)*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723342" y="2502408"/>
            <a:ext cx="2963237" cy="414528"/>
          </a:xfrm>
          <a:prstGeom prst="rect">
            <a:avLst/>
          </a:prstGeom>
          <a:solidFill>
            <a:schemeClr val="accent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ВОДОСНАБЖЕНИЕ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97507" y="2732270"/>
            <a:ext cx="252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РАЗНИЦА В </a:t>
            </a:r>
            <a:r>
              <a:rPr lang="ru-RU" b="1" dirty="0" smtClean="0">
                <a:solidFill>
                  <a:srgbClr val="FF0000"/>
                </a:solidFill>
              </a:rPr>
              <a:t>33 РАЗА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5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087"/>
            <a:ext cx="12192000" cy="6041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40149"/>
              </p:ext>
            </p:extLst>
          </p:nvPr>
        </p:nvGraphicFramePr>
        <p:xfrm>
          <a:off x="1642300" y="926592"/>
          <a:ext cx="8550212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0212"/>
              </a:tblGrid>
              <a:tr h="890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Средневзвешенные цены (тарифы) </a:t>
                      </a:r>
                      <a:r>
                        <a:rPr lang="ru-RU" sz="2400" u="none" strike="noStrike" dirty="0" err="1">
                          <a:effectLst/>
                          <a:latin typeface="+mn-lt"/>
                        </a:rPr>
                        <a:t>ресурсоснабжающих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u="none" strike="noStrike" dirty="0" smtClean="0">
                          <a:effectLst/>
                          <a:latin typeface="+mn-lt"/>
                        </a:rPr>
                        <a:t>организаций,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утвержденные регулирующими органами на 2017 год (руб./Гкал)*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625806" y="2392680"/>
            <a:ext cx="2963237" cy="414528"/>
          </a:xfrm>
          <a:prstGeom prst="rect">
            <a:avLst/>
          </a:prstGeom>
          <a:solidFill>
            <a:schemeClr val="accent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ВОДООТВЕДЕНИЕ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56131" y="2437876"/>
            <a:ext cx="252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РАЗНИЦА В </a:t>
            </a:r>
            <a:r>
              <a:rPr lang="ru-RU" b="1" dirty="0" smtClean="0">
                <a:solidFill>
                  <a:srgbClr val="FF0000"/>
                </a:solidFill>
              </a:rPr>
              <a:t>52 РАЗА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1381" y="-25456"/>
            <a:ext cx="1056062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 Эталонный принцип тарифного регулирования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745" y="2316307"/>
            <a:ext cx="10902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 2016 г. внедрен принцип эталонных затрат при расчете сбытовой надбавки гарантирующих поставщиков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0540" y="2963606"/>
            <a:ext cx="11022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Установление надбавок эталонных затрат будет осуществляться в декабре 2017 года с вступлением в силу с 1 июля 2018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973" y="1848718"/>
            <a:ext cx="456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В электроэнергетике: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07" y="4420400"/>
            <a:ext cx="374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В сфере ЖКХ: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750" y="4837306"/>
            <a:ext cx="112641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Уже произведены необходимые расчеты по определению операционного уровня расходов, проводится анализ тарифных последствий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эталоны накладываются на утвержденные тарифы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algn="just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В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настоящее время аналогичная работа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проводится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сфере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теплоснабжения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725" y="3745864"/>
            <a:ext cx="10838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 2018 году планируется проработка и с 2019 года  - реализация эталонного принципа в тарифах на передачу электроэнергии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32258" y="963698"/>
            <a:ext cx="9857086" cy="95410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Эталонный принцип – приоритетное направление ФАС России на ближайшую перспективу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7052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9193</TotalTime>
  <Words>709</Words>
  <Application>Microsoft Macintosh PowerPoint</Application>
  <PresentationFormat>Широкоэкранный</PresentationFormat>
  <Paragraphs>124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Calibri</vt:lpstr>
      <vt:lpstr>Calibri Light</vt:lpstr>
      <vt:lpstr>Mangal</vt:lpstr>
      <vt:lpstr>MS PGothic</vt:lpstr>
      <vt:lpstr>ＭＳ Ｐゴシック</vt:lpstr>
      <vt:lpstr>Times New Roman</vt:lpstr>
      <vt:lpstr>Trebuchet MS</vt:lpstr>
      <vt:lpstr>Wingdings</vt:lpstr>
      <vt:lpstr>Arial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Багданцева Светлана Анатольевна</dc:creator>
  <cp:lastModifiedBy>Александр Горбачев</cp:lastModifiedBy>
  <cp:revision>70</cp:revision>
  <cp:lastPrinted>2017-10-17T06:08:42Z</cp:lastPrinted>
  <dcterms:created xsi:type="dcterms:W3CDTF">2017-10-08T14:22:36Z</dcterms:created>
  <dcterms:modified xsi:type="dcterms:W3CDTF">2017-10-17T06:08:47Z</dcterms:modified>
</cp:coreProperties>
</file>